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6" r:id="rId1"/>
  </p:sldMasterIdLst>
  <p:sldIdLst>
    <p:sldId id="256" r:id="rId2"/>
    <p:sldId id="271" r:id="rId3"/>
    <p:sldId id="257" r:id="rId4"/>
    <p:sldId id="258" r:id="rId5"/>
    <p:sldId id="259" r:id="rId6"/>
    <p:sldId id="260" r:id="rId7"/>
    <p:sldId id="261" r:id="rId8"/>
    <p:sldId id="262" r:id="rId9"/>
    <p:sldId id="263" r:id="rId10"/>
    <p:sldId id="265" r:id="rId11"/>
    <p:sldId id="266" r:id="rId12"/>
    <p:sldId id="267" r:id="rId13"/>
    <p:sldId id="268" r:id="rId14"/>
    <p:sldId id="264" r:id="rId15"/>
    <p:sldId id="269" r:id="rId16"/>
    <p:sldId id="270" r:id="rId17"/>
    <p:sldId id="272" r:id="rId18"/>
    <p:sldId id="273" r:id="rId19"/>
    <p:sldId id="274" r:id="rId20"/>
    <p:sldId id="275" r:id="rId21"/>
    <p:sldId id="276" r:id="rId22"/>
    <p:sldId id="277" r:id="rId23"/>
    <p:sldId id="278" r:id="rId24"/>
    <p:sldId id="279" r:id="rId25"/>
    <p:sldId id="297" r:id="rId26"/>
    <p:sldId id="280" r:id="rId27"/>
    <p:sldId id="281" r:id="rId28"/>
    <p:sldId id="282" r:id="rId29"/>
    <p:sldId id="283" r:id="rId30"/>
    <p:sldId id="284" r:id="rId31"/>
    <p:sldId id="285" r:id="rId32"/>
    <p:sldId id="286" r:id="rId33"/>
    <p:sldId id="287" r:id="rId34"/>
    <p:sldId id="288" r:id="rId35"/>
    <p:sldId id="289" r:id="rId36"/>
    <p:sldId id="290" r:id="rId37"/>
    <p:sldId id="293" r:id="rId38"/>
    <p:sldId id="294" r:id="rId39"/>
    <p:sldId id="295" r:id="rId40"/>
    <p:sldId id="291" r:id="rId41"/>
    <p:sldId id="296" r:id="rId42"/>
    <p:sldId id="298" r:id="rId43"/>
    <p:sldId id="292"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17" autoAdjust="0"/>
    <p:restoredTop sz="94660"/>
  </p:normalViewPr>
  <p:slideViewPr>
    <p:cSldViewPr snapToGrid="0">
      <p:cViewPr varScale="1">
        <p:scale>
          <a:sx n="90" d="100"/>
          <a:sy n="90" d="100"/>
        </p:scale>
        <p:origin x="-57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2919DC-BEEE-468F-8BC0-2A626320F15F}"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n-US"/>
        </a:p>
      </dgm:t>
    </dgm:pt>
    <dgm:pt modelId="{083CEDF7-E3F5-4E2E-BFA7-F375A4DC0E4C}">
      <dgm:prSet phldrT="[Text]"/>
      <dgm:spPr/>
      <dgm:t>
        <a:bodyPr/>
        <a:lstStyle/>
        <a:p>
          <a:r>
            <a:rPr lang="en-US" dirty="0"/>
            <a:t>Standing</a:t>
          </a:r>
        </a:p>
      </dgm:t>
    </dgm:pt>
    <dgm:pt modelId="{E0D15D95-7BAF-4E48-899C-DF6716DD01C6}" type="parTrans" cxnId="{4B662E77-5A01-4910-84DE-1D5AD0BEBFEB}">
      <dgm:prSet/>
      <dgm:spPr/>
      <dgm:t>
        <a:bodyPr/>
        <a:lstStyle/>
        <a:p>
          <a:endParaRPr lang="en-US"/>
        </a:p>
      </dgm:t>
    </dgm:pt>
    <dgm:pt modelId="{EF4DCE3B-B1EF-41FE-A7F3-7EE1FA68FF57}" type="sibTrans" cxnId="{4B662E77-5A01-4910-84DE-1D5AD0BEBFEB}">
      <dgm:prSet/>
      <dgm:spPr/>
      <dgm:t>
        <a:bodyPr/>
        <a:lstStyle/>
        <a:p>
          <a:endParaRPr lang="en-US"/>
        </a:p>
      </dgm:t>
    </dgm:pt>
    <dgm:pt modelId="{AC37C2E9-7A54-4B51-B5BF-52AED25482BB}">
      <dgm:prSet phldrT="[Text]"/>
      <dgm:spPr/>
      <dgm:t>
        <a:bodyPr/>
        <a:lstStyle/>
        <a:p>
          <a:r>
            <a:rPr lang="en-US" dirty="0"/>
            <a:t>Sitting</a:t>
          </a:r>
        </a:p>
      </dgm:t>
    </dgm:pt>
    <dgm:pt modelId="{CF3CABF4-A20C-4017-A9A1-B52126A2C0A6}" type="parTrans" cxnId="{B175BB5E-14B1-4343-A6D8-526F3EDEEF72}">
      <dgm:prSet/>
      <dgm:spPr/>
      <dgm:t>
        <a:bodyPr/>
        <a:lstStyle/>
        <a:p>
          <a:endParaRPr lang="en-US"/>
        </a:p>
      </dgm:t>
    </dgm:pt>
    <dgm:pt modelId="{ACC34FAD-06F7-4EC7-A3C8-FCA61AEA4BA9}" type="sibTrans" cxnId="{B175BB5E-14B1-4343-A6D8-526F3EDEEF72}">
      <dgm:prSet/>
      <dgm:spPr/>
      <dgm:t>
        <a:bodyPr/>
        <a:lstStyle/>
        <a:p>
          <a:endParaRPr lang="en-US"/>
        </a:p>
      </dgm:t>
    </dgm:pt>
    <dgm:pt modelId="{413936AF-DFF8-41B5-A27D-50C29513F0E3}">
      <dgm:prSet phldrT="[Text]"/>
      <dgm:spPr/>
      <dgm:t>
        <a:bodyPr/>
        <a:lstStyle/>
        <a:p>
          <a:r>
            <a:rPr lang="en-US" dirty="0"/>
            <a:t>Kneeling</a:t>
          </a:r>
        </a:p>
      </dgm:t>
    </dgm:pt>
    <dgm:pt modelId="{5B08CA1D-08E6-4D2B-B546-1685E884C1FA}" type="parTrans" cxnId="{5608FD9F-E828-41D4-8E9D-8323E976EDA2}">
      <dgm:prSet/>
      <dgm:spPr/>
      <dgm:t>
        <a:bodyPr/>
        <a:lstStyle/>
        <a:p>
          <a:endParaRPr lang="en-US"/>
        </a:p>
      </dgm:t>
    </dgm:pt>
    <dgm:pt modelId="{C6BC8930-18BF-467B-80A6-BB124AE16F8F}" type="sibTrans" cxnId="{5608FD9F-E828-41D4-8E9D-8323E976EDA2}">
      <dgm:prSet/>
      <dgm:spPr/>
      <dgm:t>
        <a:bodyPr/>
        <a:lstStyle/>
        <a:p>
          <a:endParaRPr lang="en-US"/>
        </a:p>
      </dgm:t>
    </dgm:pt>
    <dgm:pt modelId="{7EFFE3DE-2451-4458-ACF3-A63A472BBBD5}">
      <dgm:prSet phldrT="[Text]"/>
      <dgm:spPr/>
      <dgm:t>
        <a:bodyPr/>
        <a:lstStyle/>
        <a:p>
          <a:r>
            <a:rPr lang="en-US" dirty="0"/>
            <a:t>Hanging</a:t>
          </a:r>
        </a:p>
      </dgm:t>
    </dgm:pt>
    <dgm:pt modelId="{F564A8CC-9EB7-4786-BFD1-1D08CB5CBACC}" type="parTrans" cxnId="{E723506B-2479-40F5-BB20-85BF93A08F37}">
      <dgm:prSet/>
      <dgm:spPr/>
      <dgm:t>
        <a:bodyPr/>
        <a:lstStyle/>
        <a:p>
          <a:endParaRPr lang="en-US"/>
        </a:p>
      </dgm:t>
    </dgm:pt>
    <dgm:pt modelId="{D5846920-9A11-4BCD-957D-76869C637F51}" type="sibTrans" cxnId="{E723506B-2479-40F5-BB20-85BF93A08F37}">
      <dgm:prSet/>
      <dgm:spPr/>
      <dgm:t>
        <a:bodyPr/>
        <a:lstStyle/>
        <a:p>
          <a:endParaRPr lang="en-US"/>
        </a:p>
      </dgm:t>
    </dgm:pt>
    <dgm:pt modelId="{CC4BCA47-1D34-4354-8E44-729C0289ABE6}">
      <dgm:prSet phldrT="[Text]"/>
      <dgm:spPr/>
      <dgm:t>
        <a:bodyPr/>
        <a:lstStyle/>
        <a:p>
          <a:r>
            <a:rPr lang="en-US" dirty="0"/>
            <a:t>Lying</a:t>
          </a:r>
        </a:p>
      </dgm:t>
    </dgm:pt>
    <dgm:pt modelId="{64993AD2-E269-4E6F-9557-3C4E920F9C2F}" type="parTrans" cxnId="{EA984699-2518-4515-8FBF-38DA345CBCB3}">
      <dgm:prSet/>
      <dgm:spPr/>
      <dgm:t>
        <a:bodyPr/>
        <a:lstStyle/>
        <a:p>
          <a:endParaRPr lang="en-US"/>
        </a:p>
      </dgm:t>
    </dgm:pt>
    <dgm:pt modelId="{D7BF8A9E-B16C-44D4-809F-80FB1C80A772}" type="sibTrans" cxnId="{EA984699-2518-4515-8FBF-38DA345CBCB3}">
      <dgm:prSet/>
      <dgm:spPr/>
      <dgm:t>
        <a:bodyPr/>
        <a:lstStyle/>
        <a:p>
          <a:endParaRPr lang="en-US"/>
        </a:p>
      </dgm:t>
    </dgm:pt>
    <dgm:pt modelId="{547015ED-123C-4A56-B91E-1621F8E33C2B}" type="pres">
      <dgm:prSet presAssocID="{B02919DC-BEEE-468F-8BC0-2A626320F15F}" presName="cycle" presStyleCnt="0">
        <dgm:presLayoutVars>
          <dgm:dir/>
          <dgm:resizeHandles val="exact"/>
        </dgm:presLayoutVars>
      </dgm:prSet>
      <dgm:spPr/>
      <dgm:t>
        <a:bodyPr/>
        <a:lstStyle/>
        <a:p>
          <a:endParaRPr lang="en-US"/>
        </a:p>
      </dgm:t>
    </dgm:pt>
    <dgm:pt modelId="{125ABCF3-7D37-4F2A-8B48-4DCC8CF3E180}" type="pres">
      <dgm:prSet presAssocID="{083CEDF7-E3F5-4E2E-BFA7-F375A4DC0E4C}" presName="node" presStyleLbl="node1" presStyleIdx="0" presStyleCnt="5">
        <dgm:presLayoutVars>
          <dgm:bulletEnabled val="1"/>
        </dgm:presLayoutVars>
      </dgm:prSet>
      <dgm:spPr/>
      <dgm:t>
        <a:bodyPr/>
        <a:lstStyle/>
        <a:p>
          <a:endParaRPr lang="en-US"/>
        </a:p>
      </dgm:t>
    </dgm:pt>
    <dgm:pt modelId="{21222370-86EF-4050-8BA5-D8EE5E400E45}" type="pres">
      <dgm:prSet presAssocID="{083CEDF7-E3F5-4E2E-BFA7-F375A4DC0E4C}" presName="spNode" presStyleCnt="0"/>
      <dgm:spPr/>
    </dgm:pt>
    <dgm:pt modelId="{4C6956B1-3FE3-4A80-9A22-0ABB3188B157}" type="pres">
      <dgm:prSet presAssocID="{EF4DCE3B-B1EF-41FE-A7F3-7EE1FA68FF57}" presName="sibTrans" presStyleLbl="sibTrans1D1" presStyleIdx="0" presStyleCnt="5"/>
      <dgm:spPr/>
      <dgm:t>
        <a:bodyPr/>
        <a:lstStyle/>
        <a:p>
          <a:endParaRPr lang="en-US"/>
        </a:p>
      </dgm:t>
    </dgm:pt>
    <dgm:pt modelId="{51554110-BD75-4F27-BEC0-5C268A2C7F30}" type="pres">
      <dgm:prSet presAssocID="{AC37C2E9-7A54-4B51-B5BF-52AED25482BB}" presName="node" presStyleLbl="node1" presStyleIdx="1" presStyleCnt="5">
        <dgm:presLayoutVars>
          <dgm:bulletEnabled val="1"/>
        </dgm:presLayoutVars>
      </dgm:prSet>
      <dgm:spPr/>
      <dgm:t>
        <a:bodyPr/>
        <a:lstStyle/>
        <a:p>
          <a:endParaRPr lang="en-US"/>
        </a:p>
      </dgm:t>
    </dgm:pt>
    <dgm:pt modelId="{F7B7466E-31EA-4F53-AC9A-0619DB0F713E}" type="pres">
      <dgm:prSet presAssocID="{AC37C2E9-7A54-4B51-B5BF-52AED25482BB}" presName="spNode" presStyleCnt="0"/>
      <dgm:spPr/>
    </dgm:pt>
    <dgm:pt modelId="{9CABF1C6-7A9C-4084-AD51-FE24163ECAEE}" type="pres">
      <dgm:prSet presAssocID="{ACC34FAD-06F7-4EC7-A3C8-FCA61AEA4BA9}" presName="sibTrans" presStyleLbl="sibTrans1D1" presStyleIdx="1" presStyleCnt="5"/>
      <dgm:spPr/>
      <dgm:t>
        <a:bodyPr/>
        <a:lstStyle/>
        <a:p>
          <a:endParaRPr lang="en-US"/>
        </a:p>
      </dgm:t>
    </dgm:pt>
    <dgm:pt modelId="{7060FA3D-EC00-4B7C-A7CF-C9D8A13297A5}" type="pres">
      <dgm:prSet presAssocID="{413936AF-DFF8-41B5-A27D-50C29513F0E3}" presName="node" presStyleLbl="node1" presStyleIdx="2" presStyleCnt="5">
        <dgm:presLayoutVars>
          <dgm:bulletEnabled val="1"/>
        </dgm:presLayoutVars>
      </dgm:prSet>
      <dgm:spPr/>
      <dgm:t>
        <a:bodyPr/>
        <a:lstStyle/>
        <a:p>
          <a:endParaRPr lang="en-US"/>
        </a:p>
      </dgm:t>
    </dgm:pt>
    <dgm:pt modelId="{9EA5427E-ED36-48CB-A4A3-F5BD5FAA9E67}" type="pres">
      <dgm:prSet presAssocID="{413936AF-DFF8-41B5-A27D-50C29513F0E3}" presName="spNode" presStyleCnt="0"/>
      <dgm:spPr/>
    </dgm:pt>
    <dgm:pt modelId="{3880B3EF-5A03-4B82-8C5A-993CCB9340C9}" type="pres">
      <dgm:prSet presAssocID="{C6BC8930-18BF-467B-80A6-BB124AE16F8F}" presName="sibTrans" presStyleLbl="sibTrans1D1" presStyleIdx="2" presStyleCnt="5"/>
      <dgm:spPr/>
      <dgm:t>
        <a:bodyPr/>
        <a:lstStyle/>
        <a:p>
          <a:endParaRPr lang="en-US"/>
        </a:p>
      </dgm:t>
    </dgm:pt>
    <dgm:pt modelId="{85371019-D113-4945-AD89-CA4665DCE7D1}" type="pres">
      <dgm:prSet presAssocID="{7EFFE3DE-2451-4458-ACF3-A63A472BBBD5}" presName="node" presStyleLbl="node1" presStyleIdx="3" presStyleCnt="5">
        <dgm:presLayoutVars>
          <dgm:bulletEnabled val="1"/>
        </dgm:presLayoutVars>
      </dgm:prSet>
      <dgm:spPr/>
      <dgm:t>
        <a:bodyPr/>
        <a:lstStyle/>
        <a:p>
          <a:endParaRPr lang="en-US"/>
        </a:p>
      </dgm:t>
    </dgm:pt>
    <dgm:pt modelId="{113F14F1-DBD2-40B9-97A9-EDBFCABC885D}" type="pres">
      <dgm:prSet presAssocID="{7EFFE3DE-2451-4458-ACF3-A63A472BBBD5}" presName="spNode" presStyleCnt="0"/>
      <dgm:spPr/>
    </dgm:pt>
    <dgm:pt modelId="{2F76AA7C-5715-416C-A0A9-F1F7278FAFD5}" type="pres">
      <dgm:prSet presAssocID="{D5846920-9A11-4BCD-957D-76869C637F51}" presName="sibTrans" presStyleLbl="sibTrans1D1" presStyleIdx="3" presStyleCnt="5"/>
      <dgm:spPr/>
      <dgm:t>
        <a:bodyPr/>
        <a:lstStyle/>
        <a:p>
          <a:endParaRPr lang="en-US"/>
        </a:p>
      </dgm:t>
    </dgm:pt>
    <dgm:pt modelId="{4102C76A-13AB-4CB3-A153-11D1D550467E}" type="pres">
      <dgm:prSet presAssocID="{CC4BCA47-1D34-4354-8E44-729C0289ABE6}" presName="node" presStyleLbl="node1" presStyleIdx="4" presStyleCnt="5">
        <dgm:presLayoutVars>
          <dgm:bulletEnabled val="1"/>
        </dgm:presLayoutVars>
      </dgm:prSet>
      <dgm:spPr/>
      <dgm:t>
        <a:bodyPr/>
        <a:lstStyle/>
        <a:p>
          <a:endParaRPr lang="en-US"/>
        </a:p>
      </dgm:t>
    </dgm:pt>
    <dgm:pt modelId="{D259EEB8-3791-4F2D-915A-9B53752CCFD4}" type="pres">
      <dgm:prSet presAssocID="{CC4BCA47-1D34-4354-8E44-729C0289ABE6}" presName="spNode" presStyleCnt="0"/>
      <dgm:spPr/>
    </dgm:pt>
    <dgm:pt modelId="{A9E82A70-769E-4F54-BB91-548BF3610AEF}" type="pres">
      <dgm:prSet presAssocID="{D7BF8A9E-B16C-44D4-809F-80FB1C80A772}" presName="sibTrans" presStyleLbl="sibTrans1D1" presStyleIdx="4" presStyleCnt="5"/>
      <dgm:spPr/>
      <dgm:t>
        <a:bodyPr/>
        <a:lstStyle/>
        <a:p>
          <a:endParaRPr lang="en-US"/>
        </a:p>
      </dgm:t>
    </dgm:pt>
  </dgm:ptLst>
  <dgm:cxnLst>
    <dgm:cxn modelId="{58B5A314-BF09-42C0-B075-8779FA8DC5D2}" type="presOf" srcId="{C6BC8930-18BF-467B-80A6-BB124AE16F8F}" destId="{3880B3EF-5A03-4B82-8C5A-993CCB9340C9}" srcOrd="0" destOrd="0" presId="urn:microsoft.com/office/officeart/2005/8/layout/cycle6"/>
    <dgm:cxn modelId="{9D019DA6-8B61-4367-ACC6-8E8C362860F7}" type="presOf" srcId="{AC37C2E9-7A54-4B51-B5BF-52AED25482BB}" destId="{51554110-BD75-4F27-BEC0-5C268A2C7F30}" srcOrd="0" destOrd="0" presId="urn:microsoft.com/office/officeart/2005/8/layout/cycle6"/>
    <dgm:cxn modelId="{4B662E77-5A01-4910-84DE-1D5AD0BEBFEB}" srcId="{B02919DC-BEEE-468F-8BC0-2A626320F15F}" destId="{083CEDF7-E3F5-4E2E-BFA7-F375A4DC0E4C}" srcOrd="0" destOrd="0" parTransId="{E0D15D95-7BAF-4E48-899C-DF6716DD01C6}" sibTransId="{EF4DCE3B-B1EF-41FE-A7F3-7EE1FA68FF57}"/>
    <dgm:cxn modelId="{B175BB5E-14B1-4343-A6D8-526F3EDEEF72}" srcId="{B02919DC-BEEE-468F-8BC0-2A626320F15F}" destId="{AC37C2E9-7A54-4B51-B5BF-52AED25482BB}" srcOrd="1" destOrd="0" parTransId="{CF3CABF4-A20C-4017-A9A1-B52126A2C0A6}" sibTransId="{ACC34FAD-06F7-4EC7-A3C8-FCA61AEA4BA9}"/>
    <dgm:cxn modelId="{57C0F4C2-0426-49AA-AB3A-B211F6966970}" type="presOf" srcId="{D5846920-9A11-4BCD-957D-76869C637F51}" destId="{2F76AA7C-5715-416C-A0A9-F1F7278FAFD5}" srcOrd="0" destOrd="0" presId="urn:microsoft.com/office/officeart/2005/8/layout/cycle6"/>
    <dgm:cxn modelId="{B0FC3D5F-6B8B-4842-883D-93EEF85DC415}" type="presOf" srcId="{083CEDF7-E3F5-4E2E-BFA7-F375A4DC0E4C}" destId="{125ABCF3-7D37-4F2A-8B48-4DCC8CF3E180}" srcOrd="0" destOrd="0" presId="urn:microsoft.com/office/officeart/2005/8/layout/cycle6"/>
    <dgm:cxn modelId="{83902EA6-EC80-4803-B1E2-F0772264473B}" type="presOf" srcId="{413936AF-DFF8-41B5-A27D-50C29513F0E3}" destId="{7060FA3D-EC00-4B7C-A7CF-C9D8A13297A5}" srcOrd="0" destOrd="0" presId="urn:microsoft.com/office/officeart/2005/8/layout/cycle6"/>
    <dgm:cxn modelId="{E723506B-2479-40F5-BB20-85BF93A08F37}" srcId="{B02919DC-BEEE-468F-8BC0-2A626320F15F}" destId="{7EFFE3DE-2451-4458-ACF3-A63A472BBBD5}" srcOrd="3" destOrd="0" parTransId="{F564A8CC-9EB7-4786-BFD1-1D08CB5CBACC}" sibTransId="{D5846920-9A11-4BCD-957D-76869C637F51}"/>
    <dgm:cxn modelId="{D23629F5-3787-43BE-B209-5F484F0E9B3B}" type="presOf" srcId="{EF4DCE3B-B1EF-41FE-A7F3-7EE1FA68FF57}" destId="{4C6956B1-3FE3-4A80-9A22-0ABB3188B157}" srcOrd="0" destOrd="0" presId="urn:microsoft.com/office/officeart/2005/8/layout/cycle6"/>
    <dgm:cxn modelId="{5608FD9F-E828-41D4-8E9D-8323E976EDA2}" srcId="{B02919DC-BEEE-468F-8BC0-2A626320F15F}" destId="{413936AF-DFF8-41B5-A27D-50C29513F0E3}" srcOrd="2" destOrd="0" parTransId="{5B08CA1D-08E6-4D2B-B546-1685E884C1FA}" sibTransId="{C6BC8930-18BF-467B-80A6-BB124AE16F8F}"/>
    <dgm:cxn modelId="{644B68B4-95BF-46FF-8064-2624C85A50FE}" type="presOf" srcId="{B02919DC-BEEE-468F-8BC0-2A626320F15F}" destId="{547015ED-123C-4A56-B91E-1621F8E33C2B}" srcOrd="0" destOrd="0" presId="urn:microsoft.com/office/officeart/2005/8/layout/cycle6"/>
    <dgm:cxn modelId="{3BA75E8E-27BA-4E3A-91C2-B23BDC89F813}" type="presOf" srcId="{ACC34FAD-06F7-4EC7-A3C8-FCA61AEA4BA9}" destId="{9CABF1C6-7A9C-4084-AD51-FE24163ECAEE}" srcOrd="0" destOrd="0" presId="urn:microsoft.com/office/officeart/2005/8/layout/cycle6"/>
    <dgm:cxn modelId="{FB2E0AAC-D221-49C7-A658-95C2FD087825}" type="presOf" srcId="{D7BF8A9E-B16C-44D4-809F-80FB1C80A772}" destId="{A9E82A70-769E-4F54-BB91-548BF3610AEF}" srcOrd="0" destOrd="0" presId="urn:microsoft.com/office/officeart/2005/8/layout/cycle6"/>
    <dgm:cxn modelId="{EA984699-2518-4515-8FBF-38DA345CBCB3}" srcId="{B02919DC-BEEE-468F-8BC0-2A626320F15F}" destId="{CC4BCA47-1D34-4354-8E44-729C0289ABE6}" srcOrd="4" destOrd="0" parTransId="{64993AD2-E269-4E6F-9557-3C4E920F9C2F}" sibTransId="{D7BF8A9E-B16C-44D4-809F-80FB1C80A772}"/>
    <dgm:cxn modelId="{1D865314-7873-4D14-89D4-373CB676FD24}" type="presOf" srcId="{7EFFE3DE-2451-4458-ACF3-A63A472BBBD5}" destId="{85371019-D113-4945-AD89-CA4665DCE7D1}" srcOrd="0" destOrd="0" presId="urn:microsoft.com/office/officeart/2005/8/layout/cycle6"/>
    <dgm:cxn modelId="{49D5D7E1-9817-4789-95C9-E27BBBA8E092}" type="presOf" srcId="{CC4BCA47-1D34-4354-8E44-729C0289ABE6}" destId="{4102C76A-13AB-4CB3-A153-11D1D550467E}" srcOrd="0" destOrd="0" presId="urn:microsoft.com/office/officeart/2005/8/layout/cycle6"/>
    <dgm:cxn modelId="{B2ACC423-8692-4008-A7D0-2EE8CAEBFE21}" type="presParOf" srcId="{547015ED-123C-4A56-B91E-1621F8E33C2B}" destId="{125ABCF3-7D37-4F2A-8B48-4DCC8CF3E180}" srcOrd="0" destOrd="0" presId="urn:microsoft.com/office/officeart/2005/8/layout/cycle6"/>
    <dgm:cxn modelId="{6894DAF7-D928-4279-80E9-889D6207BBB6}" type="presParOf" srcId="{547015ED-123C-4A56-B91E-1621F8E33C2B}" destId="{21222370-86EF-4050-8BA5-D8EE5E400E45}" srcOrd="1" destOrd="0" presId="urn:microsoft.com/office/officeart/2005/8/layout/cycle6"/>
    <dgm:cxn modelId="{5D93726E-3109-48A8-B623-AB76C8FB9A45}" type="presParOf" srcId="{547015ED-123C-4A56-B91E-1621F8E33C2B}" destId="{4C6956B1-3FE3-4A80-9A22-0ABB3188B157}" srcOrd="2" destOrd="0" presId="urn:microsoft.com/office/officeart/2005/8/layout/cycle6"/>
    <dgm:cxn modelId="{BBC1F3DB-A250-49D4-B42B-85E58DB9A9F2}" type="presParOf" srcId="{547015ED-123C-4A56-B91E-1621F8E33C2B}" destId="{51554110-BD75-4F27-BEC0-5C268A2C7F30}" srcOrd="3" destOrd="0" presId="urn:microsoft.com/office/officeart/2005/8/layout/cycle6"/>
    <dgm:cxn modelId="{BF18991D-8FC8-4D3D-AAD8-08E71705F3BD}" type="presParOf" srcId="{547015ED-123C-4A56-B91E-1621F8E33C2B}" destId="{F7B7466E-31EA-4F53-AC9A-0619DB0F713E}" srcOrd="4" destOrd="0" presId="urn:microsoft.com/office/officeart/2005/8/layout/cycle6"/>
    <dgm:cxn modelId="{53700A94-9AA7-4B67-8ED8-48BA5A3F1D75}" type="presParOf" srcId="{547015ED-123C-4A56-B91E-1621F8E33C2B}" destId="{9CABF1C6-7A9C-4084-AD51-FE24163ECAEE}" srcOrd="5" destOrd="0" presId="urn:microsoft.com/office/officeart/2005/8/layout/cycle6"/>
    <dgm:cxn modelId="{E7F137F8-FB6E-4D12-AA24-9B6CC83C42A1}" type="presParOf" srcId="{547015ED-123C-4A56-B91E-1621F8E33C2B}" destId="{7060FA3D-EC00-4B7C-A7CF-C9D8A13297A5}" srcOrd="6" destOrd="0" presId="urn:microsoft.com/office/officeart/2005/8/layout/cycle6"/>
    <dgm:cxn modelId="{BDA56E9E-40F1-4525-A62D-11ED4F68831F}" type="presParOf" srcId="{547015ED-123C-4A56-B91E-1621F8E33C2B}" destId="{9EA5427E-ED36-48CB-A4A3-F5BD5FAA9E67}" srcOrd="7" destOrd="0" presId="urn:microsoft.com/office/officeart/2005/8/layout/cycle6"/>
    <dgm:cxn modelId="{582D8A03-B6A9-489A-9450-96D6485B8268}" type="presParOf" srcId="{547015ED-123C-4A56-B91E-1621F8E33C2B}" destId="{3880B3EF-5A03-4B82-8C5A-993CCB9340C9}" srcOrd="8" destOrd="0" presId="urn:microsoft.com/office/officeart/2005/8/layout/cycle6"/>
    <dgm:cxn modelId="{DF5F0116-E29F-40AE-B98C-5B5404A31BA0}" type="presParOf" srcId="{547015ED-123C-4A56-B91E-1621F8E33C2B}" destId="{85371019-D113-4945-AD89-CA4665DCE7D1}" srcOrd="9" destOrd="0" presId="urn:microsoft.com/office/officeart/2005/8/layout/cycle6"/>
    <dgm:cxn modelId="{F82645D3-E44E-4AC4-B479-F63B2785E5E0}" type="presParOf" srcId="{547015ED-123C-4A56-B91E-1621F8E33C2B}" destId="{113F14F1-DBD2-40B9-97A9-EDBFCABC885D}" srcOrd="10" destOrd="0" presId="urn:microsoft.com/office/officeart/2005/8/layout/cycle6"/>
    <dgm:cxn modelId="{25C971C0-59FB-441C-9315-28C1AD4B42C6}" type="presParOf" srcId="{547015ED-123C-4A56-B91E-1621F8E33C2B}" destId="{2F76AA7C-5715-416C-A0A9-F1F7278FAFD5}" srcOrd="11" destOrd="0" presId="urn:microsoft.com/office/officeart/2005/8/layout/cycle6"/>
    <dgm:cxn modelId="{6EF308FB-8FDB-4933-AD5A-F67B7AE51CA7}" type="presParOf" srcId="{547015ED-123C-4A56-B91E-1621F8E33C2B}" destId="{4102C76A-13AB-4CB3-A153-11D1D550467E}" srcOrd="12" destOrd="0" presId="urn:microsoft.com/office/officeart/2005/8/layout/cycle6"/>
    <dgm:cxn modelId="{FB77B852-C655-41F8-B42A-32B311423BB2}" type="presParOf" srcId="{547015ED-123C-4A56-B91E-1621F8E33C2B}" destId="{D259EEB8-3791-4F2D-915A-9B53752CCFD4}" srcOrd="13" destOrd="0" presId="urn:microsoft.com/office/officeart/2005/8/layout/cycle6"/>
    <dgm:cxn modelId="{DE8F01DB-8865-498D-8560-F3AEAF553217}" type="presParOf" srcId="{547015ED-123C-4A56-B91E-1621F8E33C2B}" destId="{A9E82A70-769E-4F54-BB91-548BF3610AEF}" srcOrd="14" destOrd="0" presId="urn:microsoft.com/office/officeart/2005/8/layout/cycle6"/>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5ABCF3-7D37-4F2A-8B48-4DCC8CF3E180}">
      <dsp:nvSpPr>
        <dsp:cNvPr id="0" name=""/>
        <dsp:cNvSpPr/>
      </dsp:nvSpPr>
      <dsp:spPr>
        <a:xfrm>
          <a:off x="4544094" y="1266"/>
          <a:ext cx="1427410" cy="9278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Standing</a:t>
          </a:r>
        </a:p>
      </dsp:txBody>
      <dsp:txXfrm>
        <a:off x="4589386" y="46558"/>
        <a:ext cx="1336826" cy="837232"/>
      </dsp:txXfrm>
    </dsp:sp>
    <dsp:sp modelId="{4C6956B1-3FE3-4A80-9A22-0ABB3188B157}">
      <dsp:nvSpPr>
        <dsp:cNvPr id="0" name=""/>
        <dsp:cNvSpPr/>
      </dsp:nvSpPr>
      <dsp:spPr>
        <a:xfrm>
          <a:off x="3400996" y="465174"/>
          <a:ext cx="3713607" cy="3713607"/>
        </a:xfrm>
        <a:custGeom>
          <a:avLst/>
          <a:gdLst/>
          <a:ahLst/>
          <a:cxnLst/>
          <a:rect l="0" t="0" r="0" b="0"/>
          <a:pathLst>
            <a:path>
              <a:moveTo>
                <a:pt x="2580354" y="146775"/>
              </a:moveTo>
              <a:arcTo wR="1856803" hR="1856803" stAng="17576057" swAng="1965558"/>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1554110-BD75-4F27-BEC0-5C268A2C7F30}">
      <dsp:nvSpPr>
        <dsp:cNvPr id="0" name=""/>
        <dsp:cNvSpPr/>
      </dsp:nvSpPr>
      <dsp:spPr>
        <a:xfrm>
          <a:off x="6310020" y="1284286"/>
          <a:ext cx="1427410" cy="9278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Sitting</a:t>
          </a:r>
        </a:p>
      </dsp:txBody>
      <dsp:txXfrm>
        <a:off x="6355312" y="1329578"/>
        <a:ext cx="1336826" cy="837232"/>
      </dsp:txXfrm>
    </dsp:sp>
    <dsp:sp modelId="{9CABF1C6-7A9C-4084-AD51-FE24163ECAEE}">
      <dsp:nvSpPr>
        <dsp:cNvPr id="0" name=""/>
        <dsp:cNvSpPr/>
      </dsp:nvSpPr>
      <dsp:spPr>
        <a:xfrm>
          <a:off x="3400996" y="465174"/>
          <a:ext cx="3713607" cy="3713607"/>
        </a:xfrm>
        <a:custGeom>
          <a:avLst/>
          <a:gdLst/>
          <a:ahLst/>
          <a:cxnLst/>
          <a:rect l="0" t="0" r="0" b="0"/>
          <a:pathLst>
            <a:path>
              <a:moveTo>
                <a:pt x="3711020" y="1758813"/>
              </a:moveTo>
              <a:arcTo wR="1856803" hR="1856803" stAng="21418493" swAng="2199393"/>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060FA3D-EC00-4B7C-A7CF-C9D8A13297A5}">
      <dsp:nvSpPr>
        <dsp:cNvPr id="0" name=""/>
        <dsp:cNvSpPr/>
      </dsp:nvSpPr>
      <dsp:spPr>
        <a:xfrm>
          <a:off x="5635496" y="3360256"/>
          <a:ext cx="1427410" cy="9278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Kneeling</a:t>
          </a:r>
        </a:p>
      </dsp:txBody>
      <dsp:txXfrm>
        <a:off x="5680788" y="3405548"/>
        <a:ext cx="1336826" cy="837232"/>
      </dsp:txXfrm>
    </dsp:sp>
    <dsp:sp modelId="{3880B3EF-5A03-4B82-8C5A-993CCB9340C9}">
      <dsp:nvSpPr>
        <dsp:cNvPr id="0" name=""/>
        <dsp:cNvSpPr/>
      </dsp:nvSpPr>
      <dsp:spPr>
        <a:xfrm>
          <a:off x="3400996" y="465174"/>
          <a:ext cx="3713607" cy="3713607"/>
        </a:xfrm>
        <a:custGeom>
          <a:avLst/>
          <a:gdLst/>
          <a:ahLst/>
          <a:cxnLst/>
          <a:rect l="0" t="0" r="0" b="0"/>
          <a:pathLst>
            <a:path>
              <a:moveTo>
                <a:pt x="2227101" y="3676309"/>
              </a:moveTo>
              <a:arcTo wR="1856803" hR="1856803" stAng="4709791" swAng="1380417"/>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85371019-D113-4945-AD89-CA4665DCE7D1}">
      <dsp:nvSpPr>
        <dsp:cNvPr id="0" name=""/>
        <dsp:cNvSpPr/>
      </dsp:nvSpPr>
      <dsp:spPr>
        <a:xfrm>
          <a:off x="3452692" y="3360256"/>
          <a:ext cx="1427410" cy="9278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Hanging</a:t>
          </a:r>
        </a:p>
      </dsp:txBody>
      <dsp:txXfrm>
        <a:off x="3497984" y="3405548"/>
        <a:ext cx="1336826" cy="837232"/>
      </dsp:txXfrm>
    </dsp:sp>
    <dsp:sp modelId="{2F76AA7C-5715-416C-A0A9-F1F7278FAFD5}">
      <dsp:nvSpPr>
        <dsp:cNvPr id="0" name=""/>
        <dsp:cNvSpPr/>
      </dsp:nvSpPr>
      <dsp:spPr>
        <a:xfrm>
          <a:off x="3400996" y="465174"/>
          <a:ext cx="3713607" cy="3713607"/>
        </a:xfrm>
        <a:custGeom>
          <a:avLst/>
          <a:gdLst/>
          <a:ahLst/>
          <a:cxnLst/>
          <a:rect l="0" t="0" r="0" b="0"/>
          <a:pathLst>
            <a:path>
              <a:moveTo>
                <a:pt x="310796" y="2885191"/>
              </a:moveTo>
              <a:arcTo wR="1856803" hR="1856803" stAng="8782115" swAng="2199393"/>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102C76A-13AB-4CB3-A153-11D1D550467E}">
      <dsp:nvSpPr>
        <dsp:cNvPr id="0" name=""/>
        <dsp:cNvSpPr/>
      </dsp:nvSpPr>
      <dsp:spPr>
        <a:xfrm>
          <a:off x="2778169" y="1284286"/>
          <a:ext cx="1427410" cy="92781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Lying</a:t>
          </a:r>
        </a:p>
      </dsp:txBody>
      <dsp:txXfrm>
        <a:off x="2823461" y="1329578"/>
        <a:ext cx="1336826" cy="837232"/>
      </dsp:txXfrm>
    </dsp:sp>
    <dsp:sp modelId="{A9E82A70-769E-4F54-BB91-548BF3610AEF}">
      <dsp:nvSpPr>
        <dsp:cNvPr id="0" name=""/>
        <dsp:cNvSpPr/>
      </dsp:nvSpPr>
      <dsp:spPr>
        <a:xfrm>
          <a:off x="3400996" y="465174"/>
          <a:ext cx="3713607" cy="3713607"/>
        </a:xfrm>
        <a:custGeom>
          <a:avLst/>
          <a:gdLst/>
          <a:ahLst/>
          <a:cxnLst/>
          <a:rect l="0" t="0" r="0" b="0"/>
          <a:pathLst>
            <a:path>
              <a:moveTo>
                <a:pt x="323018" y="810274"/>
              </a:moveTo>
              <a:arcTo wR="1856803" hR="1856803" stAng="12858385" swAng="1965558"/>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5586B75A-687E-405C-8A0B-8D00578BA2C3}" type="datetimeFigureOut">
              <a:rPr lang="en-US" smtClean="0"/>
              <a:pPr/>
              <a:t>7/30/2024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 xmlns:p14="http://schemas.microsoft.com/office/powerpoint/2010/main" val="2019142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5586B75A-687E-405C-8A0B-8D00578BA2C3}" type="datetimeFigureOut">
              <a:rPr lang="en-US" smtClean="0"/>
              <a:pPr/>
              <a:t>7/30/2024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 xmlns:p14="http://schemas.microsoft.com/office/powerpoint/2010/main" val="556757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5586B75A-687E-405C-8A0B-8D00578BA2C3}" type="datetimeFigureOut">
              <a:rPr lang="en-US" smtClean="0"/>
              <a:pPr/>
              <a:t>7/30/2024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 xmlns:p14="http://schemas.microsoft.com/office/powerpoint/2010/main" val="14690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5586B75A-687E-405C-8A0B-8D00578BA2C3}" type="datetimeFigureOut">
              <a:rPr lang="en-US" smtClean="0"/>
              <a:pPr/>
              <a:t>7/30/2024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 xmlns:p14="http://schemas.microsoft.com/office/powerpoint/2010/main" val="1656069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7/30/2024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 xmlns:p14="http://schemas.microsoft.com/office/powerpoint/2010/main" val="876403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5586B75A-687E-405C-8A0B-8D00578BA2C3}" type="datetimeFigureOut">
              <a:rPr lang="en-US" smtClean="0"/>
              <a:pPr/>
              <a:t>7/30/2024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 xmlns:p14="http://schemas.microsoft.com/office/powerpoint/2010/main" val="895595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5586B75A-687E-405C-8A0B-8D00578BA2C3}" type="datetimeFigureOut">
              <a:rPr lang="en-US" smtClean="0"/>
              <a:pPr/>
              <a:t>7/30/2024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 xmlns:p14="http://schemas.microsoft.com/office/powerpoint/2010/main" val="2556948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5586B75A-687E-405C-8A0B-8D00578BA2C3}" type="datetimeFigureOut">
              <a:rPr lang="en-US" smtClean="0"/>
              <a:pPr/>
              <a:t>7/30/2024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 xmlns:p14="http://schemas.microsoft.com/office/powerpoint/2010/main" val="1639085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7/30/2024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 xmlns:p14="http://schemas.microsoft.com/office/powerpoint/2010/main" val="4030458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7/30/2024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 xmlns:p14="http://schemas.microsoft.com/office/powerpoint/2010/main" val="2701752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7/30/2024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 xmlns:p14="http://schemas.microsoft.com/office/powerpoint/2010/main" val="4283147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6B75A-687E-405C-8A0B-8D00578BA2C3}" type="datetimeFigureOut">
              <a:rPr lang="en-US" smtClean="0"/>
              <a:pPr/>
              <a:t>7/30/2024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 xmlns:p14="http://schemas.microsoft.com/office/powerpoint/2010/main" val="853828093"/>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a:t>Starting and Derived Positions</a:t>
            </a:r>
          </a:p>
        </p:txBody>
      </p:sp>
      <p:sp>
        <p:nvSpPr>
          <p:cNvPr id="3" name="Subtitle 2"/>
          <p:cNvSpPr>
            <a:spLocks noGrp="1"/>
          </p:cNvSpPr>
          <p:nvPr>
            <p:ph type="subTitle" idx="1"/>
          </p:nvPr>
        </p:nvSpPr>
        <p:spPr/>
        <p:txBody>
          <a:bodyPr>
            <a:normAutofit lnSpcReduction="10000"/>
          </a:bodyPr>
          <a:lstStyle/>
          <a:p>
            <a:r>
              <a:rPr lang="en-US" dirty="0" smtClean="0"/>
              <a:t>Dr. </a:t>
            </a:r>
            <a:r>
              <a:rPr lang="en-US" dirty="0" err="1" smtClean="0"/>
              <a:t>Ashwini</a:t>
            </a:r>
            <a:r>
              <a:rPr lang="en-US" dirty="0" smtClean="0"/>
              <a:t> Kale</a:t>
            </a:r>
            <a:endParaRPr lang="en-US" dirty="0" smtClean="0"/>
          </a:p>
          <a:p>
            <a:r>
              <a:rPr lang="en-US" dirty="0" smtClean="0"/>
              <a:t>Dept. Of </a:t>
            </a:r>
            <a:r>
              <a:rPr lang="en-IN" dirty="0" err="1" smtClean="0"/>
              <a:t>Neurophysiotherapy</a:t>
            </a:r>
            <a:endParaRPr lang="en-IN" dirty="0" smtClean="0"/>
          </a:p>
          <a:p>
            <a:r>
              <a:rPr lang="en-IN" dirty="0" smtClean="0"/>
              <a:t>MGM </a:t>
            </a:r>
            <a:r>
              <a:rPr lang="en-IN" dirty="0" smtClean="0"/>
              <a:t>Institute Of Physiotherapy</a:t>
            </a:r>
          </a:p>
          <a:p>
            <a:r>
              <a:rPr lang="en-IN" dirty="0" smtClean="0"/>
              <a:t>Chh. Sambhajinagar</a:t>
            </a:r>
            <a:endParaRPr lang="en-US" dirty="0" smtClean="0"/>
          </a:p>
          <a:p>
            <a:endParaRPr lang="en-US" dirty="0" smtClean="0"/>
          </a:p>
        </p:txBody>
      </p:sp>
    </p:spTree>
    <p:extLst>
      <p:ext uri="{BB962C8B-B14F-4D97-AF65-F5344CB8AC3E}">
        <p14:creationId xmlns="" xmlns:p14="http://schemas.microsoft.com/office/powerpoint/2010/main" val="3499999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Position</a:t>
            </a: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4084453902"/>
              </p:ext>
            </p:extLst>
          </p:nvPr>
        </p:nvGraphicFramePr>
        <p:xfrm>
          <a:off x="2438400" y="1690688"/>
          <a:ext cx="7315200" cy="4516120"/>
        </p:xfrm>
        <a:graphic>
          <a:graphicData uri="http://schemas.openxmlformats.org/drawingml/2006/table">
            <a:tbl>
              <a:tblPr firstRow="1" bandRow="1">
                <a:tableStyleId>{5C22544A-7EE6-4342-B048-85BDC9FD1C3A}</a:tableStyleId>
              </a:tblPr>
              <a:tblGrid>
                <a:gridCol w="3657600">
                  <a:extLst>
                    <a:ext uri="{9D8B030D-6E8A-4147-A177-3AD203B41FA5}">
                      <a16:colId xmlns="" xmlns:a16="http://schemas.microsoft.com/office/drawing/2014/main" val="602857835"/>
                    </a:ext>
                  </a:extLst>
                </a:gridCol>
                <a:gridCol w="3657600">
                  <a:extLst>
                    <a:ext uri="{9D8B030D-6E8A-4147-A177-3AD203B41FA5}">
                      <a16:colId xmlns="" xmlns:a16="http://schemas.microsoft.com/office/drawing/2014/main" val="3704149090"/>
                    </a:ext>
                  </a:extLst>
                </a:gridCol>
              </a:tblGrid>
              <a:tr h="370840">
                <a:tc>
                  <a:txBody>
                    <a:bodyPr/>
                    <a:lstStyle/>
                    <a:p>
                      <a:pPr algn="l"/>
                      <a:endParaRPr lang="en-IN" dirty="0"/>
                    </a:p>
                  </a:txBody>
                  <a:tcPr/>
                </a:tc>
                <a:tc>
                  <a:txBody>
                    <a:bodyPr/>
                    <a:lstStyle/>
                    <a:p>
                      <a:pPr algn="l"/>
                      <a:endParaRPr lang="en-IN"/>
                    </a:p>
                  </a:txBody>
                  <a:tcPr/>
                </a:tc>
                <a:extLst>
                  <a:ext uri="{0D108BD9-81ED-4DB2-BD59-A6C34878D82A}">
                    <a16:rowId xmlns="" xmlns:a16="http://schemas.microsoft.com/office/drawing/2014/main" val="869159629"/>
                  </a:ext>
                </a:extLst>
              </a:tr>
              <a:tr h="370840">
                <a:tc>
                  <a:txBody>
                    <a:bodyPr/>
                    <a:lstStyle/>
                    <a:p>
                      <a:pPr algn="l"/>
                      <a:r>
                        <a:rPr lang="en-IN" dirty="0"/>
                        <a:t>Heels</a:t>
                      </a:r>
                    </a:p>
                  </a:txBody>
                  <a:tcPr/>
                </a:tc>
                <a:tc>
                  <a:txBody>
                    <a:bodyPr/>
                    <a:lstStyle/>
                    <a:p>
                      <a:pPr algn="l"/>
                      <a:r>
                        <a:rPr lang="en-IN" dirty="0"/>
                        <a:t>Together in same line, toes slightly apart</a:t>
                      </a:r>
                    </a:p>
                  </a:txBody>
                  <a:tcPr/>
                </a:tc>
                <a:extLst>
                  <a:ext uri="{0D108BD9-81ED-4DB2-BD59-A6C34878D82A}">
                    <a16:rowId xmlns="" xmlns:a16="http://schemas.microsoft.com/office/drawing/2014/main" val="122532193"/>
                  </a:ext>
                </a:extLst>
              </a:tr>
              <a:tr h="370840">
                <a:tc>
                  <a:txBody>
                    <a:bodyPr/>
                    <a:lstStyle/>
                    <a:p>
                      <a:pPr algn="l"/>
                      <a:r>
                        <a:rPr lang="en-IN" dirty="0"/>
                        <a:t>Knees</a:t>
                      </a:r>
                    </a:p>
                  </a:txBody>
                  <a:tcPr/>
                </a:tc>
                <a:tc>
                  <a:txBody>
                    <a:bodyPr/>
                    <a:lstStyle/>
                    <a:p>
                      <a:pPr algn="l"/>
                      <a:r>
                        <a:rPr lang="en-IN" dirty="0"/>
                        <a:t>Together &amp; straight</a:t>
                      </a:r>
                    </a:p>
                  </a:txBody>
                  <a:tcPr/>
                </a:tc>
                <a:extLst>
                  <a:ext uri="{0D108BD9-81ED-4DB2-BD59-A6C34878D82A}">
                    <a16:rowId xmlns="" xmlns:a16="http://schemas.microsoft.com/office/drawing/2014/main" val="71993649"/>
                  </a:ext>
                </a:extLst>
              </a:tr>
              <a:tr h="370840">
                <a:tc>
                  <a:txBody>
                    <a:bodyPr/>
                    <a:lstStyle/>
                    <a:p>
                      <a:pPr algn="l"/>
                      <a:r>
                        <a:rPr lang="en-IN" dirty="0"/>
                        <a:t>Hips</a:t>
                      </a:r>
                    </a:p>
                  </a:txBody>
                  <a:tcPr/>
                </a:tc>
                <a:tc>
                  <a:txBody>
                    <a:bodyPr/>
                    <a:lstStyle/>
                    <a:p>
                      <a:pPr algn="l"/>
                      <a:r>
                        <a:rPr lang="en-IN" dirty="0"/>
                        <a:t>Extended and slightly laterally rotated</a:t>
                      </a:r>
                    </a:p>
                  </a:txBody>
                  <a:tcPr/>
                </a:tc>
                <a:extLst>
                  <a:ext uri="{0D108BD9-81ED-4DB2-BD59-A6C34878D82A}">
                    <a16:rowId xmlns="" xmlns:a16="http://schemas.microsoft.com/office/drawing/2014/main" val="1655000040"/>
                  </a:ext>
                </a:extLst>
              </a:tr>
              <a:tr h="370840">
                <a:tc>
                  <a:txBody>
                    <a:bodyPr/>
                    <a:lstStyle/>
                    <a:p>
                      <a:pPr algn="l"/>
                      <a:r>
                        <a:rPr lang="en-IN" dirty="0"/>
                        <a:t>Pelvis</a:t>
                      </a:r>
                    </a:p>
                  </a:txBody>
                  <a:tcPr/>
                </a:tc>
                <a:tc>
                  <a:txBody>
                    <a:bodyPr/>
                    <a:lstStyle/>
                    <a:p>
                      <a:pPr algn="l"/>
                      <a:r>
                        <a:rPr lang="en-IN" dirty="0"/>
                        <a:t>Balanced on femoral head</a:t>
                      </a:r>
                    </a:p>
                  </a:txBody>
                  <a:tcPr/>
                </a:tc>
                <a:extLst>
                  <a:ext uri="{0D108BD9-81ED-4DB2-BD59-A6C34878D82A}">
                    <a16:rowId xmlns="" xmlns:a16="http://schemas.microsoft.com/office/drawing/2014/main" val="2393597178"/>
                  </a:ext>
                </a:extLst>
              </a:tr>
              <a:tr h="370840">
                <a:tc>
                  <a:txBody>
                    <a:bodyPr/>
                    <a:lstStyle/>
                    <a:p>
                      <a:pPr algn="l"/>
                      <a:r>
                        <a:rPr lang="en-IN" dirty="0"/>
                        <a:t>Spine</a:t>
                      </a:r>
                    </a:p>
                  </a:txBody>
                  <a:tcPr/>
                </a:tc>
                <a:tc>
                  <a:txBody>
                    <a:bodyPr/>
                    <a:lstStyle/>
                    <a:p>
                      <a:pPr algn="l"/>
                      <a:r>
                        <a:rPr lang="en-IN" dirty="0"/>
                        <a:t>Stretched to maximum length</a:t>
                      </a:r>
                    </a:p>
                  </a:txBody>
                  <a:tcPr/>
                </a:tc>
                <a:extLst>
                  <a:ext uri="{0D108BD9-81ED-4DB2-BD59-A6C34878D82A}">
                    <a16:rowId xmlns="" xmlns:a16="http://schemas.microsoft.com/office/drawing/2014/main" val="2050570101"/>
                  </a:ext>
                </a:extLst>
              </a:tr>
              <a:tr h="370840">
                <a:tc>
                  <a:txBody>
                    <a:bodyPr/>
                    <a:lstStyle/>
                    <a:p>
                      <a:pPr algn="l"/>
                      <a:r>
                        <a:rPr lang="en-IN" dirty="0"/>
                        <a:t>Vertex</a:t>
                      </a:r>
                    </a:p>
                  </a:txBody>
                  <a:tcPr/>
                </a:tc>
                <a:tc>
                  <a:txBody>
                    <a:bodyPr/>
                    <a:lstStyle/>
                    <a:p>
                      <a:pPr algn="l"/>
                      <a:r>
                        <a:rPr lang="en-IN" dirty="0"/>
                        <a:t>Thrust upwards, ears levelled and eyes look straight forward</a:t>
                      </a:r>
                    </a:p>
                  </a:txBody>
                  <a:tcPr/>
                </a:tc>
                <a:extLst>
                  <a:ext uri="{0D108BD9-81ED-4DB2-BD59-A6C34878D82A}">
                    <a16:rowId xmlns="" xmlns:a16="http://schemas.microsoft.com/office/drawing/2014/main" val="2751442007"/>
                  </a:ext>
                </a:extLst>
              </a:tr>
              <a:tr h="370840">
                <a:tc>
                  <a:txBody>
                    <a:bodyPr/>
                    <a:lstStyle/>
                    <a:p>
                      <a:pPr algn="l"/>
                      <a:r>
                        <a:rPr lang="en-IN" dirty="0"/>
                        <a:t>Shoulders</a:t>
                      </a:r>
                    </a:p>
                  </a:txBody>
                  <a:tcPr/>
                </a:tc>
                <a:tc>
                  <a:txBody>
                    <a:bodyPr/>
                    <a:lstStyle/>
                    <a:p>
                      <a:pPr algn="l"/>
                      <a:r>
                        <a:rPr lang="en-IN" dirty="0"/>
                        <a:t>Down &amp; Back</a:t>
                      </a:r>
                    </a:p>
                  </a:txBody>
                  <a:tcPr/>
                </a:tc>
                <a:extLst>
                  <a:ext uri="{0D108BD9-81ED-4DB2-BD59-A6C34878D82A}">
                    <a16:rowId xmlns="" xmlns:a16="http://schemas.microsoft.com/office/drawing/2014/main" val="1334097093"/>
                  </a:ext>
                </a:extLst>
              </a:tr>
              <a:tr h="370840">
                <a:tc>
                  <a:txBody>
                    <a:bodyPr/>
                    <a:lstStyle/>
                    <a:p>
                      <a:pPr algn="l"/>
                      <a:r>
                        <a:rPr lang="en-IN" dirty="0"/>
                        <a:t>Arm </a:t>
                      </a:r>
                    </a:p>
                  </a:txBody>
                  <a:tcPr/>
                </a:tc>
                <a:tc>
                  <a:txBody>
                    <a:bodyPr/>
                    <a:lstStyle/>
                    <a:p>
                      <a:pPr algn="l"/>
                      <a:r>
                        <a:rPr lang="en-IN" dirty="0"/>
                        <a:t>Hangs loosely by the side</a:t>
                      </a:r>
                    </a:p>
                  </a:txBody>
                  <a:tcPr/>
                </a:tc>
                <a:extLst>
                  <a:ext uri="{0D108BD9-81ED-4DB2-BD59-A6C34878D82A}">
                    <a16:rowId xmlns="" xmlns:a16="http://schemas.microsoft.com/office/drawing/2014/main" val="1925529598"/>
                  </a:ext>
                </a:extLst>
              </a:tr>
              <a:tr h="370840">
                <a:tc>
                  <a:txBody>
                    <a:bodyPr/>
                    <a:lstStyle/>
                    <a:p>
                      <a:pPr algn="l"/>
                      <a:r>
                        <a:rPr lang="en-IN" dirty="0"/>
                        <a:t>Palm</a:t>
                      </a:r>
                    </a:p>
                  </a:txBody>
                  <a:tcPr/>
                </a:tc>
                <a:tc>
                  <a:txBody>
                    <a:bodyPr/>
                    <a:lstStyle/>
                    <a:p>
                      <a:pPr algn="l"/>
                      <a:r>
                        <a:rPr lang="en-IN" dirty="0"/>
                        <a:t>Facing inwards towards body</a:t>
                      </a:r>
                    </a:p>
                  </a:txBody>
                  <a:tcPr/>
                </a:tc>
                <a:extLst>
                  <a:ext uri="{0D108BD9-81ED-4DB2-BD59-A6C34878D82A}">
                    <a16:rowId xmlns="" xmlns:a16="http://schemas.microsoft.com/office/drawing/2014/main" val="2992631605"/>
                  </a:ext>
                </a:extLst>
              </a:tr>
            </a:tbl>
          </a:graphicData>
        </a:graphic>
      </p:graphicFrame>
    </p:spTree>
    <p:extLst>
      <p:ext uri="{BB962C8B-B14F-4D97-AF65-F5344CB8AC3E}">
        <p14:creationId xmlns="" xmlns:p14="http://schemas.microsoft.com/office/powerpoint/2010/main" val="281759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Muscle Work	</a:t>
            </a:r>
          </a:p>
        </p:txBody>
      </p:sp>
      <p:sp>
        <p:nvSpPr>
          <p:cNvPr id="3" name="Content Placeholder 2"/>
          <p:cNvSpPr>
            <a:spLocks noGrp="1"/>
          </p:cNvSpPr>
          <p:nvPr>
            <p:ph idx="1"/>
          </p:nvPr>
        </p:nvSpPr>
        <p:spPr/>
        <p:txBody>
          <a:bodyPr/>
          <a:lstStyle/>
          <a:p>
            <a:r>
              <a:rPr lang="en-IN" dirty="0"/>
              <a:t>It is required to maintain the position varying with circumstances</a:t>
            </a:r>
          </a:p>
          <a:p>
            <a:r>
              <a:rPr lang="en-IN" dirty="0"/>
              <a:t>Decreases when body segment is in good alignment &amp; perfectly balances; Increased by faulty alignment or by external forces that disturbs equilibrium </a:t>
            </a:r>
          </a:p>
          <a:p>
            <a:r>
              <a:rPr lang="en-IN" dirty="0"/>
              <a:t>To hold the position, antigravity muscles of trunk and lower limb work </a:t>
            </a:r>
            <a:r>
              <a:rPr lang="en-IN" dirty="0" err="1"/>
              <a:t>isometrically</a:t>
            </a:r>
            <a:endParaRPr lang="en-IN" dirty="0"/>
          </a:p>
        </p:txBody>
      </p:sp>
    </p:spTree>
    <p:extLst>
      <p:ext uri="{BB962C8B-B14F-4D97-AF65-F5344CB8AC3E}">
        <p14:creationId xmlns="" xmlns:p14="http://schemas.microsoft.com/office/powerpoint/2010/main" val="4288022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551520310"/>
              </p:ext>
            </p:extLst>
          </p:nvPr>
        </p:nvGraphicFramePr>
        <p:xfrm>
          <a:off x="2438400" y="1690688"/>
          <a:ext cx="7315200" cy="4318000"/>
        </p:xfrm>
        <a:graphic>
          <a:graphicData uri="http://schemas.openxmlformats.org/drawingml/2006/table">
            <a:tbl>
              <a:tblPr firstRow="1" bandRow="1">
                <a:tableStyleId>{5C22544A-7EE6-4342-B048-85BDC9FD1C3A}</a:tableStyleId>
              </a:tblPr>
              <a:tblGrid>
                <a:gridCol w="3657600">
                  <a:extLst>
                    <a:ext uri="{9D8B030D-6E8A-4147-A177-3AD203B41FA5}">
                      <a16:colId xmlns="" xmlns:a16="http://schemas.microsoft.com/office/drawing/2014/main" val="1024286714"/>
                    </a:ext>
                  </a:extLst>
                </a:gridCol>
                <a:gridCol w="3657600">
                  <a:extLst>
                    <a:ext uri="{9D8B030D-6E8A-4147-A177-3AD203B41FA5}">
                      <a16:colId xmlns="" xmlns:a16="http://schemas.microsoft.com/office/drawing/2014/main" val="1068338858"/>
                    </a:ext>
                  </a:extLst>
                </a:gridCol>
              </a:tblGrid>
              <a:tr h="370840">
                <a:tc>
                  <a:txBody>
                    <a:bodyPr/>
                    <a:lstStyle/>
                    <a:p>
                      <a:endParaRPr lang="en-IN" dirty="0"/>
                    </a:p>
                  </a:txBody>
                  <a:tcPr/>
                </a:tc>
                <a:tc>
                  <a:txBody>
                    <a:bodyPr/>
                    <a:lstStyle/>
                    <a:p>
                      <a:endParaRPr lang="en-IN"/>
                    </a:p>
                  </a:txBody>
                  <a:tcPr/>
                </a:tc>
                <a:extLst>
                  <a:ext uri="{0D108BD9-81ED-4DB2-BD59-A6C34878D82A}">
                    <a16:rowId xmlns="" xmlns:a16="http://schemas.microsoft.com/office/drawing/2014/main" val="1860008215"/>
                  </a:ext>
                </a:extLst>
              </a:tr>
              <a:tr h="370840">
                <a:tc>
                  <a:txBody>
                    <a:bodyPr/>
                    <a:lstStyle/>
                    <a:p>
                      <a:r>
                        <a:rPr lang="en-IN" dirty="0"/>
                        <a:t>Intrinsic muscles of feet</a:t>
                      </a:r>
                    </a:p>
                  </a:txBody>
                  <a:tcPr/>
                </a:tc>
                <a:tc>
                  <a:txBody>
                    <a:bodyPr/>
                    <a:lstStyle/>
                    <a:p>
                      <a:r>
                        <a:rPr lang="en-IN" dirty="0"/>
                        <a:t>Stabilises feet and prevents toe curling</a:t>
                      </a:r>
                    </a:p>
                  </a:txBody>
                  <a:tcPr/>
                </a:tc>
                <a:extLst>
                  <a:ext uri="{0D108BD9-81ED-4DB2-BD59-A6C34878D82A}">
                    <a16:rowId xmlns="" xmlns:a16="http://schemas.microsoft.com/office/drawing/2014/main" val="2977105811"/>
                  </a:ext>
                </a:extLst>
              </a:tr>
              <a:tr h="370840">
                <a:tc>
                  <a:txBody>
                    <a:bodyPr/>
                    <a:lstStyle/>
                    <a:p>
                      <a:r>
                        <a:rPr lang="en-IN" dirty="0" err="1"/>
                        <a:t>Plantarflexors</a:t>
                      </a:r>
                      <a:endParaRPr lang="en-IN" dirty="0"/>
                    </a:p>
                  </a:txBody>
                  <a:tcPr/>
                </a:tc>
                <a:tc>
                  <a:txBody>
                    <a:bodyPr/>
                    <a:lstStyle/>
                    <a:p>
                      <a:r>
                        <a:rPr lang="en-IN" dirty="0"/>
                        <a:t>Balances lower leg on foot</a:t>
                      </a:r>
                    </a:p>
                  </a:txBody>
                  <a:tcPr/>
                </a:tc>
                <a:extLst>
                  <a:ext uri="{0D108BD9-81ED-4DB2-BD59-A6C34878D82A}">
                    <a16:rowId xmlns="" xmlns:a16="http://schemas.microsoft.com/office/drawing/2014/main" val="2332926991"/>
                  </a:ext>
                </a:extLst>
              </a:tr>
              <a:tr h="370840">
                <a:tc>
                  <a:txBody>
                    <a:bodyPr/>
                    <a:lstStyle/>
                    <a:p>
                      <a:r>
                        <a:rPr lang="en-IN" dirty="0" err="1"/>
                        <a:t>Dorsiflexors</a:t>
                      </a:r>
                      <a:endParaRPr lang="en-IN" dirty="0"/>
                    </a:p>
                  </a:txBody>
                  <a:tcPr/>
                </a:tc>
                <a:tc>
                  <a:txBody>
                    <a:bodyPr/>
                    <a:lstStyle/>
                    <a:p>
                      <a:r>
                        <a:rPr lang="en-IN" dirty="0"/>
                        <a:t>Counterbalances action of </a:t>
                      </a:r>
                      <a:r>
                        <a:rPr lang="en-IN" dirty="0" err="1"/>
                        <a:t>plantarflexors</a:t>
                      </a:r>
                      <a:r>
                        <a:rPr lang="en-IN" dirty="0"/>
                        <a:t>; Presses ball of great toe on ground</a:t>
                      </a:r>
                    </a:p>
                  </a:txBody>
                  <a:tcPr/>
                </a:tc>
                <a:extLst>
                  <a:ext uri="{0D108BD9-81ED-4DB2-BD59-A6C34878D82A}">
                    <a16:rowId xmlns="" xmlns:a16="http://schemas.microsoft.com/office/drawing/2014/main" val="1341086660"/>
                  </a:ext>
                </a:extLst>
              </a:tr>
              <a:tr h="370840">
                <a:tc>
                  <a:txBody>
                    <a:bodyPr/>
                    <a:lstStyle/>
                    <a:p>
                      <a:r>
                        <a:rPr lang="en-IN" dirty="0" err="1"/>
                        <a:t>Evertors</a:t>
                      </a:r>
                      <a:endParaRPr lang="en-IN" dirty="0"/>
                    </a:p>
                  </a:txBody>
                  <a:tcPr/>
                </a:tc>
                <a:tc>
                  <a:txBody>
                    <a:bodyPr/>
                    <a:lstStyle/>
                    <a:p>
                      <a:r>
                        <a:rPr lang="en-IN" dirty="0"/>
                        <a:t>Counterbalances action of invertors Presses ball of great toe on ground</a:t>
                      </a:r>
                    </a:p>
                  </a:txBody>
                  <a:tcPr/>
                </a:tc>
                <a:extLst>
                  <a:ext uri="{0D108BD9-81ED-4DB2-BD59-A6C34878D82A}">
                    <a16:rowId xmlns="" xmlns:a16="http://schemas.microsoft.com/office/drawing/2014/main" val="2167762829"/>
                  </a:ext>
                </a:extLst>
              </a:tr>
              <a:tr h="370840">
                <a:tc>
                  <a:txBody>
                    <a:bodyPr/>
                    <a:lstStyle/>
                    <a:p>
                      <a:r>
                        <a:rPr lang="en-IN" dirty="0"/>
                        <a:t>Knee extensors</a:t>
                      </a:r>
                    </a:p>
                  </a:txBody>
                  <a:tcPr/>
                </a:tc>
                <a:tc>
                  <a:txBody>
                    <a:bodyPr/>
                    <a:lstStyle/>
                    <a:p>
                      <a:r>
                        <a:rPr lang="en-IN" dirty="0"/>
                        <a:t>Works Slightly</a:t>
                      </a:r>
                    </a:p>
                  </a:txBody>
                  <a:tcPr/>
                </a:tc>
                <a:extLst>
                  <a:ext uri="{0D108BD9-81ED-4DB2-BD59-A6C34878D82A}">
                    <a16:rowId xmlns="" xmlns:a16="http://schemas.microsoft.com/office/drawing/2014/main" val="3016657330"/>
                  </a:ext>
                </a:extLst>
              </a:tr>
              <a:tr h="370840">
                <a:tc>
                  <a:txBody>
                    <a:bodyPr/>
                    <a:lstStyle/>
                    <a:p>
                      <a:r>
                        <a:rPr lang="en-IN" dirty="0"/>
                        <a:t>Hip extensors</a:t>
                      </a:r>
                    </a:p>
                  </a:txBody>
                  <a:tcPr/>
                </a:tc>
                <a:tc>
                  <a:txBody>
                    <a:bodyPr/>
                    <a:lstStyle/>
                    <a:p>
                      <a:r>
                        <a:rPr lang="en-IN" dirty="0"/>
                        <a:t>Maintain hip extension </a:t>
                      </a:r>
                    </a:p>
                    <a:p>
                      <a:r>
                        <a:rPr lang="en-IN" dirty="0"/>
                        <a:t>Balances pelvis on femoral heads</a:t>
                      </a:r>
                    </a:p>
                  </a:txBody>
                  <a:tcPr/>
                </a:tc>
                <a:extLst>
                  <a:ext uri="{0D108BD9-81ED-4DB2-BD59-A6C34878D82A}">
                    <a16:rowId xmlns="" xmlns:a16="http://schemas.microsoft.com/office/drawing/2014/main" val="3198786203"/>
                  </a:ext>
                </a:extLst>
              </a:tr>
              <a:tr h="370840">
                <a:tc>
                  <a:txBody>
                    <a:bodyPr/>
                    <a:lstStyle/>
                    <a:p>
                      <a:r>
                        <a:rPr lang="en-IN" dirty="0"/>
                        <a:t>Hip lateral rotators </a:t>
                      </a:r>
                    </a:p>
                  </a:txBody>
                  <a:tcPr/>
                </a:tc>
                <a:tc>
                  <a:txBody>
                    <a:bodyPr/>
                    <a:lstStyle/>
                    <a:p>
                      <a:r>
                        <a:rPr lang="en-IN" dirty="0"/>
                        <a:t>Bracing of legs and foot arches</a:t>
                      </a:r>
                    </a:p>
                  </a:txBody>
                  <a:tcPr/>
                </a:tc>
                <a:extLst>
                  <a:ext uri="{0D108BD9-81ED-4DB2-BD59-A6C34878D82A}">
                    <a16:rowId xmlns="" xmlns:a16="http://schemas.microsoft.com/office/drawing/2014/main" val="3085052412"/>
                  </a:ext>
                </a:extLst>
              </a:tr>
            </a:tbl>
          </a:graphicData>
        </a:graphic>
      </p:graphicFrame>
    </p:spTree>
    <p:extLst>
      <p:ext uri="{BB962C8B-B14F-4D97-AF65-F5344CB8AC3E}">
        <p14:creationId xmlns="" xmlns:p14="http://schemas.microsoft.com/office/powerpoint/2010/main" val="4237745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899083470"/>
              </p:ext>
            </p:extLst>
          </p:nvPr>
        </p:nvGraphicFramePr>
        <p:xfrm>
          <a:off x="2438400" y="1690688"/>
          <a:ext cx="7315200" cy="4592320"/>
        </p:xfrm>
        <a:graphic>
          <a:graphicData uri="http://schemas.openxmlformats.org/drawingml/2006/table">
            <a:tbl>
              <a:tblPr firstRow="1" bandRow="1">
                <a:tableStyleId>{5C22544A-7EE6-4342-B048-85BDC9FD1C3A}</a:tableStyleId>
              </a:tblPr>
              <a:tblGrid>
                <a:gridCol w="3657600">
                  <a:extLst>
                    <a:ext uri="{9D8B030D-6E8A-4147-A177-3AD203B41FA5}">
                      <a16:colId xmlns="" xmlns:a16="http://schemas.microsoft.com/office/drawing/2014/main" val="752225260"/>
                    </a:ext>
                  </a:extLst>
                </a:gridCol>
                <a:gridCol w="3657600">
                  <a:extLst>
                    <a:ext uri="{9D8B030D-6E8A-4147-A177-3AD203B41FA5}">
                      <a16:colId xmlns="" xmlns:a16="http://schemas.microsoft.com/office/drawing/2014/main" val="28111402"/>
                    </a:ext>
                  </a:extLst>
                </a:gridCol>
              </a:tblGrid>
              <a:tr h="370840">
                <a:tc>
                  <a:txBody>
                    <a:bodyPr/>
                    <a:lstStyle/>
                    <a:p>
                      <a:endParaRPr lang="en-IN" dirty="0"/>
                    </a:p>
                  </a:txBody>
                  <a:tcPr/>
                </a:tc>
                <a:tc>
                  <a:txBody>
                    <a:bodyPr/>
                    <a:lstStyle/>
                    <a:p>
                      <a:endParaRPr lang="en-IN"/>
                    </a:p>
                  </a:txBody>
                  <a:tcPr/>
                </a:tc>
                <a:extLst>
                  <a:ext uri="{0D108BD9-81ED-4DB2-BD59-A6C34878D82A}">
                    <a16:rowId xmlns="" xmlns:a16="http://schemas.microsoft.com/office/drawing/2014/main" val="744349848"/>
                  </a:ext>
                </a:extLst>
              </a:tr>
              <a:tr h="370840">
                <a:tc>
                  <a:txBody>
                    <a:bodyPr/>
                    <a:lstStyle/>
                    <a:p>
                      <a:r>
                        <a:rPr lang="en-IN" dirty="0"/>
                        <a:t>Spine extensors</a:t>
                      </a:r>
                    </a:p>
                  </a:txBody>
                  <a:tcPr/>
                </a:tc>
                <a:tc>
                  <a:txBody>
                    <a:bodyPr/>
                    <a:lstStyle/>
                    <a:p>
                      <a:r>
                        <a:rPr lang="en-IN" dirty="0"/>
                        <a:t>Keeps the trunk upright</a:t>
                      </a:r>
                    </a:p>
                  </a:txBody>
                  <a:tcPr/>
                </a:tc>
                <a:extLst>
                  <a:ext uri="{0D108BD9-81ED-4DB2-BD59-A6C34878D82A}">
                    <a16:rowId xmlns="" xmlns:a16="http://schemas.microsoft.com/office/drawing/2014/main" val="1153399328"/>
                  </a:ext>
                </a:extLst>
              </a:tr>
              <a:tr h="370840">
                <a:tc>
                  <a:txBody>
                    <a:bodyPr/>
                    <a:lstStyle/>
                    <a:p>
                      <a:r>
                        <a:rPr lang="en-IN" dirty="0"/>
                        <a:t>Lumbar flexors (abdominals)</a:t>
                      </a:r>
                    </a:p>
                  </a:txBody>
                  <a:tcPr/>
                </a:tc>
                <a:tc>
                  <a:txBody>
                    <a:bodyPr/>
                    <a:lstStyle/>
                    <a:p>
                      <a:r>
                        <a:rPr lang="en-IN" dirty="0"/>
                        <a:t>Prevents over action of lumbar extensors </a:t>
                      </a:r>
                    </a:p>
                    <a:p>
                      <a:r>
                        <a:rPr lang="en-IN" dirty="0"/>
                        <a:t>Maintain correct angle of pelvic tilt</a:t>
                      </a:r>
                    </a:p>
                    <a:p>
                      <a:r>
                        <a:rPr lang="en-IN" dirty="0"/>
                        <a:t>Supports abdominal viscera</a:t>
                      </a:r>
                    </a:p>
                  </a:txBody>
                  <a:tcPr/>
                </a:tc>
                <a:extLst>
                  <a:ext uri="{0D108BD9-81ED-4DB2-BD59-A6C34878D82A}">
                    <a16:rowId xmlns="" xmlns:a16="http://schemas.microsoft.com/office/drawing/2014/main" val="739511245"/>
                  </a:ext>
                </a:extLst>
              </a:tr>
              <a:tr h="370840">
                <a:tc>
                  <a:txBody>
                    <a:bodyPr/>
                    <a:lstStyle/>
                    <a:p>
                      <a:r>
                        <a:rPr lang="en-IN" dirty="0"/>
                        <a:t>Pre-vertebral neck muscles</a:t>
                      </a:r>
                    </a:p>
                  </a:txBody>
                  <a:tcPr/>
                </a:tc>
                <a:tc>
                  <a:txBody>
                    <a:bodyPr/>
                    <a:lstStyle/>
                    <a:p>
                      <a:r>
                        <a:rPr lang="en-IN" dirty="0"/>
                        <a:t>Controls extensive neck extension</a:t>
                      </a:r>
                    </a:p>
                    <a:p>
                      <a:r>
                        <a:rPr lang="en-IN" dirty="0"/>
                        <a:t>Straighten cervical spine</a:t>
                      </a:r>
                    </a:p>
                  </a:txBody>
                  <a:tcPr/>
                </a:tc>
                <a:extLst>
                  <a:ext uri="{0D108BD9-81ED-4DB2-BD59-A6C34878D82A}">
                    <a16:rowId xmlns="" xmlns:a16="http://schemas.microsoft.com/office/drawing/2014/main" val="500850304"/>
                  </a:ext>
                </a:extLst>
              </a:tr>
              <a:tr h="370840">
                <a:tc>
                  <a:txBody>
                    <a:bodyPr/>
                    <a:lstStyle/>
                    <a:p>
                      <a:r>
                        <a:rPr lang="en-IN" dirty="0"/>
                        <a:t>Flexors/extensors of </a:t>
                      </a:r>
                      <a:r>
                        <a:rPr lang="en-IN" dirty="0" err="1"/>
                        <a:t>atlanto</a:t>
                      </a:r>
                      <a:r>
                        <a:rPr lang="en-IN" dirty="0"/>
                        <a:t>-occipital joint</a:t>
                      </a:r>
                    </a:p>
                  </a:txBody>
                  <a:tcPr/>
                </a:tc>
                <a:tc>
                  <a:txBody>
                    <a:bodyPr/>
                    <a:lstStyle/>
                    <a:p>
                      <a:r>
                        <a:rPr lang="en-IN" dirty="0"/>
                        <a:t>Works reciprocally to balance head</a:t>
                      </a:r>
                    </a:p>
                  </a:txBody>
                  <a:tcPr/>
                </a:tc>
                <a:extLst>
                  <a:ext uri="{0D108BD9-81ED-4DB2-BD59-A6C34878D82A}">
                    <a16:rowId xmlns="" xmlns:a16="http://schemas.microsoft.com/office/drawing/2014/main" val="1150873414"/>
                  </a:ext>
                </a:extLst>
              </a:tr>
              <a:tr h="370840">
                <a:tc>
                  <a:txBody>
                    <a:bodyPr/>
                    <a:lstStyle/>
                    <a:p>
                      <a:r>
                        <a:rPr lang="en-IN" dirty="0"/>
                        <a:t>Elevators of mandible </a:t>
                      </a:r>
                    </a:p>
                  </a:txBody>
                  <a:tcPr/>
                </a:tc>
                <a:tc>
                  <a:txBody>
                    <a:bodyPr/>
                    <a:lstStyle/>
                    <a:p>
                      <a:r>
                        <a:rPr lang="en-IN" dirty="0"/>
                        <a:t>Closes the mouth</a:t>
                      </a:r>
                    </a:p>
                  </a:txBody>
                  <a:tcPr/>
                </a:tc>
                <a:extLst>
                  <a:ext uri="{0D108BD9-81ED-4DB2-BD59-A6C34878D82A}">
                    <a16:rowId xmlns="" xmlns:a16="http://schemas.microsoft.com/office/drawing/2014/main" val="1156371507"/>
                  </a:ext>
                </a:extLst>
              </a:tr>
              <a:tr h="370840">
                <a:tc>
                  <a:txBody>
                    <a:bodyPr/>
                    <a:lstStyle/>
                    <a:p>
                      <a:r>
                        <a:rPr lang="en-IN" dirty="0"/>
                        <a:t>Scapular retractors</a:t>
                      </a:r>
                    </a:p>
                  </a:txBody>
                  <a:tcPr/>
                </a:tc>
                <a:tc>
                  <a:txBody>
                    <a:bodyPr/>
                    <a:lstStyle/>
                    <a:p>
                      <a:r>
                        <a:rPr lang="en-IN" dirty="0"/>
                        <a:t>Draws the scapulae backward (glenoid cavity faces laterally)</a:t>
                      </a:r>
                    </a:p>
                  </a:txBody>
                  <a:tcPr/>
                </a:tc>
                <a:extLst>
                  <a:ext uri="{0D108BD9-81ED-4DB2-BD59-A6C34878D82A}">
                    <a16:rowId xmlns="" xmlns:a16="http://schemas.microsoft.com/office/drawing/2014/main" val="4205521187"/>
                  </a:ext>
                </a:extLst>
              </a:tr>
              <a:tr h="370840">
                <a:tc>
                  <a:txBody>
                    <a:bodyPr/>
                    <a:lstStyle/>
                    <a:p>
                      <a:r>
                        <a:rPr lang="en-IN" dirty="0"/>
                        <a:t>Arms</a:t>
                      </a:r>
                    </a:p>
                  </a:txBody>
                  <a:tcPr/>
                </a:tc>
                <a:tc>
                  <a:txBody>
                    <a:bodyPr/>
                    <a:lstStyle/>
                    <a:p>
                      <a:r>
                        <a:rPr lang="en-IN" dirty="0"/>
                        <a:t>Relaxes</a:t>
                      </a:r>
                    </a:p>
                  </a:txBody>
                  <a:tcPr/>
                </a:tc>
                <a:extLst>
                  <a:ext uri="{0D108BD9-81ED-4DB2-BD59-A6C34878D82A}">
                    <a16:rowId xmlns="" xmlns:a16="http://schemas.microsoft.com/office/drawing/2014/main" val="1865752225"/>
                  </a:ext>
                </a:extLst>
              </a:tr>
            </a:tbl>
          </a:graphicData>
        </a:graphic>
      </p:graphicFrame>
    </p:spTree>
    <p:extLst>
      <p:ext uri="{BB962C8B-B14F-4D97-AF65-F5344CB8AC3E}">
        <p14:creationId xmlns="" xmlns:p14="http://schemas.microsoft.com/office/powerpoint/2010/main" val="31871442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Effects and Uses</a:t>
            </a:r>
          </a:p>
        </p:txBody>
      </p:sp>
      <p:sp>
        <p:nvSpPr>
          <p:cNvPr id="3" name="Content Placeholder 2"/>
          <p:cNvSpPr>
            <a:spLocks noGrp="1"/>
          </p:cNvSpPr>
          <p:nvPr>
            <p:ph idx="1"/>
          </p:nvPr>
        </p:nvSpPr>
        <p:spPr/>
        <p:txBody>
          <a:bodyPr/>
          <a:lstStyle/>
          <a:p>
            <a:r>
              <a:rPr lang="en-IN" dirty="0"/>
              <a:t>The position is not steady, partly because the centre of gravity lies so high above the base (third and fourth sacral vertebrae)</a:t>
            </a:r>
          </a:p>
          <a:p>
            <a:r>
              <a:rPr lang="en-IN" dirty="0"/>
              <a:t>Used as a starting position for number of free-standing exercises</a:t>
            </a:r>
          </a:p>
          <a:p>
            <a:r>
              <a:rPr lang="en-IN" dirty="0"/>
              <a:t>All other positions are derived from them</a:t>
            </a:r>
          </a:p>
          <a:p>
            <a:r>
              <a:rPr lang="en-IN" dirty="0"/>
              <a:t>In this position, equilibrium and stability is maintained by balance of forces acting upon a body. The muscular force used is isometric. </a:t>
            </a:r>
          </a:p>
          <a:p>
            <a:endParaRPr lang="en-IN" dirty="0"/>
          </a:p>
        </p:txBody>
      </p:sp>
    </p:spTree>
    <p:extLst>
      <p:ext uri="{BB962C8B-B14F-4D97-AF65-F5344CB8AC3E}">
        <p14:creationId xmlns="" xmlns:p14="http://schemas.microsoft.com/office/powerpoint/2010/main" val="444667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r>
              <a:rPr lang="en-IN" dirty="0"/>
              <a:t>Relatively small BOS</a:t>
            </a:r>
          </a:p>
          <a:p>
            <a:r>
              <a:rPr lang="en-IN" dirty="0"/>
              <a:t>Suitable for exercise for only those who can maintain it correctly</a:t>
            </a:r>
          </a:p>
          <a:p>
            <a:r>
              <a:rPr lang="en-IN" dirty="0"/>
              <a:t>Position of alertness</a:t>
            </a:r>
          </a:p>
          <a:p>
            <a:r>
              <a:rPr lang="en-IN" dirty="0"/>
              <a:t>Thorax </a:t>
            </a:r>
            <a:r>
              <a:rPr lang="en-IN"/>
              <a:t>is free &amp; </a:t>
            </a:r>
            <a:r>
              <a:rPr lang="en-IN" dirty="0"/>
              <a:t>abdominal viscera is well supported</a:t>
            </a:r>
          </a:p>
          <a:p>
            <a:r>
              <a:rPr lang="en-IN" dirty="0"/>
              <a:t>Associated with feeling of joy &amp; efficiency</a:t>
            </a:r>
          </a:p>
        </p:txBody>
      </p:sp>
    </p:spTree>
    <p:extLst>
      <p:ext uri="{BB962C8B-B14F-4D97-AF65-F5344CB8AC3E}">
        <p14:creationId xmlns="" xmlns:p14="http://schemas.microsoft.com/office/powerpoint/2010/main" val="4041557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SITTING</a:t>
            </a:r>
          </a:p>
        </p:txBody>
      </p:sp>
      <p:sp>
        <p:nvSpPr>
          <p:cNvPr id="3" name="Content Placeholder 2"/>
          <p:cNvSpPr>
            <a:spLocks noGrp="1"/>
          </p:cNvSpPr>
          <p:nvPr>
            <p:ph idx="1"/>
          </p:nvPr>
        </p:nvSpPr>
        <p:spPr/>
        <p:txBody>
          <a:bodyPr/>
          <a:lstStyle/>
          <a:p>
            <a:r>
              <a:rPr lang="en-IN" dirty="0"/>
              <a:t>The position is taken on a chair. The height and width of which allow the thighs to be fully supported and the hips and knees to be flexed to a right angle.</a:t>
            </a:r>
          </a:p>
          <a:p>
            <a:r>
              <a:rPr lang="en-IN" dirty="0"/>
              <a:t>In this position, the body rests chiefly on the tuberosity of the ischium, back of the thighs should be supported and feet should be rested.</a:t>
            </a:r>
          </a:p>
          <a:p>
            <a:r>
              <a:rPr lang="en-IN" dirty="0"/>
              <a:t>The hip, knee and ankle should form the right angles.</a:t>
            </a:r>
          </a:p>
        </p:txBody>
      </p:sp>
    </p:spTree>
    <p:extLst>
      <p:ext uri="{BB962C8B-B14F-4D97-AF65-F5344CB8AC3E}">
        <p14:creationId xmlns="" xmlns:p14="http://schemas.microsoft.com/office/powerpoint/2010/main" val="1575166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MUSCLE WORK:</a:t>
            </a:r>
            <a:endParaRPr lang="en-IN" dirty="0"/>
          </a:p>
        </p:txBody>
      </p:sp>
      <p:sp>
        <p:nvSpPr>
          <p:cNvPr id="3" name="Content Placeholder 2"/>
          <p:cNvSpPr>
            <a:spLocks noGrp="1"/>
          </p:cNvSpPr>
          <p:nvPr>
            <p:ph idx="1"/>
          </p:nvPr>
        </p:nvSpPr>
        <p:spPr/>
        <p:txBody>
          <a:bodyPr/>
          <a:lstStyle/>
          <a:p>
            <a:r>
              <a:rPr lang="en-IN" dirty="0"/>
              <a:t>No particular muscle work to hold the position of the legs, as they’re fully supported.</a:t>
            </a:r>
          </a:p>
          <a:p>
            <a:r>
              <a:rPr lang="en-IN" dirty="0"/>
              <a:t>The Flexors of the Hips work to maintain a right angle at these joints and prevent slumping.</a:t>
            </a:r>
          </a:p>
          <a:p>
            <a:r>
              <a:rPr lang="en-IN" dirty="0"/>
              <a:t>Rest of the muscle work- SAME</a:t>
            </a:r>
          </a:p>
        </p:txBody>
      </p:sp>
    </p:spTree>
    <p:extLst>
      <p:ext uri="{BB962C8B-B14F-4D97-AF65-F5344CB8AC3E}">
        <p14:creationId xmlns="" xmlns:p14="http://schemas.microsoft.com/office/powerpoint/2010/main" val="31969436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EFFECTS AND USES:</a:t>
            </a:r>
            <a:endParaRPr lang="en-IN" dirty="0"/>
          </a:p>
        </p:txBody>
      </p:sp>
      <p:sp>
        <p:nvSpPr>
          <p:cNvPr id="3" name="Content Placeholder 2"/>
          <p:cNvSpPr>
            <a:spLocks noGrp="1"/>
          </p:cNvSpPr>
          <p:nvPr>
            <p:ph idx="1"/>
          </p:nvPr>
        </p:nvSpPr>
        <p:spPr/>
        <p:txBody>
          <a:bodyPr/>
          <a:lstStyle/>
          <a:p>
            <a:r>
              <a:rPr lang="en-IN" dirty="0"/>
              <a:t>Comfortable</a:t>
            </a:r>
          </a:p>
          <a:p>
            <a:r>
              <a:rPr lang="en-IN" dirty="0"/>
              <a:t>Natural and very stable position; suitable for those who can’t maintain a difficult position.</a:t>
            </a:r>
          </a:p>
          <a:p>
            <a:r>
              <a:rPr lang="en-IN" dirty="0"/>
              <a:t>As none of the weight is transmitted to the legs, many non-weight bearing knee and foot exercises can be performed in this position.</a:t>
            </a:r>
          </a:p>
          <a:p>
            <a:r>
              <a:rPr lang="en-IN" dirty="0"/>
              <a:t>This is suitable for training correct alignment of the upper body in the habitual sitting position used by majority. </a:t>
            </a:r>
          </a:p>
        </p:txBody>
      </p:sp>
    </p:spTree>
    <p:extLst>
      <p:ext uri="{BB962C8B-B14F-4D97-AF65-F5344CB8AC3E}">
        <p14:creationId xmlns="" xmlns:p14="http://schemas.microsoft.com/office/powerpoint/2010/main" val="37968560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KNEELING</a:t>
            </a:r>
          </a:p>
        </p:txBody>
      </p:sp>
      <p:sp>
        <p:nvSpPr>
          <p:cNvPr id="3" name="Content Placeholder 2"/>
          <p:cNvSpPr>
            <a:spLocks noGrp="1"/>
          </p:cNvSpPr>
          <p:nvPr>
            <p:ph idx="1"/>
          </p:nvPr>
        </p:nvSpPr>
        <p:spPr/>
        <p:txBody>
          <a:bodyPr/>
          <a:lstStyle/>
          <a:p>
            <a:r>
              <a:rPr lang="en-IN" dirty="0"/>
              <a:t>The body is supported on the knees which may be together or slightly apart.</a:t>
            </a:r>
          </a:p>
          <a:p>
            <a:r>
              <a:rPr lang="en-IN" dirty="0"/>
              <a:t>Lower legs rest on the floor with feet plantarflexed, or in a mid-position over the edge if plinth is used.</a:t>
            </a:r>
          </a:p>
          <a:p>
            <a:r>
              <a:rPr lang="en-IN" dirty="0"/>
              <a:t>Rest of the body is held as standing.</a:t>
            </a:r>
          </a:p>
        </p:txBody>
      </p:sp>
    </p:spTree>
    <p:extLst>
      <p:ext uri="{BB962C8B-B14F-4D97-AF65-F5344CB8AC3E}">
        <p14:creationId xmlns="" xmlns:p14="http://schemas.microsoft.com/office/powerpoint/2010/main" val="2665122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Objectives	</a:t>
            </a:r>
          </a:p>
        </p:txBody>
      </p:sp>
      <p:sp>
        <p:nvSpPr>
          <p:cNvPr id="3" name="Content Placeholder 2"/>
          <p:cNvSpPr>
            <a:spLocks noGrp="1"/>
          </p:cNvSpPr>
          <p:nvPr>
            <p:ph idx="1"/>
          </p:nvPr>
        </p:nvSpPr>
        <p:spPr/>
        <p:txBody>
          <a:bodyPr/>
          <a:lstStyle/>
          <a:p>
            <a:r>
              <a:rPr lang="en-IN" dirty="0"/>
              <a:t>Starting positions</a:t>
            </a:r>
          </a:p>
          <a:p>
            <a:r>
              <a:rPr lang="en-IN" dirty="0"/>
              <a:t>Posture</a:t>
            </a:r>
          </a:p>
          <a:p>
            <a:r>
              <a:rPr lang="en-IN" dirty="0"/>
              <a:t>Muscle Work</a:t>
            </a:r>
          </a:p>
          <a:p>
            <a:r>
              <a:rPr lang="en-IN" dirty="0"/>
              <a:t>Effects and Uses</a:t>
            </a:r>
          </a:p>
          <a:p>
            <a:r>
              <a:rPr lang="en-IN" dirty="0"/>
              <a:t>Derived positions</a:t>
            </a:r>
          </a:p>
          <a:p>
            <a:endParaRPr lang="en-IN" dirty="0"/>
          </a:p>
        </p:txBody>
      </p:sp>
    </p:spTree>
    <p:extLst>
      <p:ext uri="{BB962C8B-B14F-4D97-AF65-F5344CB8AC3E}">
        <p14:creationId xmlns="" xmlns:p14="http://schemas.microsoft.com/office/powerpoint/2010/main" val="11413299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MUSCLE WORK:</a:t>
            </a:r>
            <a:endParaRPr lang="en-IN" dirty="0"/>
          </a:p>
        </p:txBody>
      </p:sp>
      <p:sp>
        <p:nvSpPr>
          <p:cNvPr id="3" name="Content Placeholder 2"/>
          <p:cNvSpPr>
            <a:spLocks noGrp="1"/>
          </p:cNvSpPr>
          <p:nvPr>
            <p:ph idx="1"/>
          </p:nvPr>
        </p:nvSpPr>
        <p:spPr/>
        <p:txBody>
          <a:bodyPr/>
          <a:lstStyle/>
          <a:p>
            <a:r>
              <a:rPr lang="en-IN" dirty="0"/>
              <a:t>Lower leg- relaxed</a:t>
            </a:r>
          </a:p>
          <a:p>
            <a:r>
              <a:rPr lang="en-IN" dirty="0"/>
              <a:t>Body must be stabilised on the knees</a:t>
            </a:r>
          </a:p>
          <a:p>
            <a:r>
              <a:rPr lang="en-IN" dirty="0"/>
              <a:t>Interplay between the flexors and extensors of the knee- to balance the femora vertically on the knees.</a:t>
            </a:r>
          </a:p>
          <a:p>
            <a:r>
              <a:rPr lang="en-IN" dirty="0"/>
              <a:t>Hip extensors and spine flexors work extensively to maintain the correct angle of pelvic tilt.</a:t>
            </a:r>
          </a:p>
          <a:p>
            <a:r>
              <a:rPr lang="en-IN" dirty="0"/>
              <a:t>Rest of the body is as in standing.</a:t>
            </a:r>
          </a:p>
        </p:txBody>
      </p:sp>
    </p:spTree>
    <p:extLst>
      <p:ext uri="{BB962C8B-B14F-4D97-AF65-F5344CB8AC3E}">
        <p14:creationId xmlns="" xmlns:p14="http://schemas.microsoft.com/office/powerpoint/2010/main" val="27564200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EFFECTS AND USES:</a:t>
            </a:r>
            <a:endParaRPr lang="en-IN" dirty="0"/>
          </a:p>
        </p:txBody>
      </p:sp>
      <p:sp>
        <p:nvSpPr>
          <p:cNvPr id="3" name="Content Placeholder 2"/>
          <p:cNvSpPr>
            <a:spLocks noGrp="1"/>
          </p:cNvSpPr>
          <p:nvPr>
            <p:ph idx="1"/>
          </p:nvPr>
        </p:nvSpPr>
        <p:spPr/>
        <p:txBody>
          <a:bodyPr/>
          <a:lstStyle/>
          <a:p>
            <a:r>
              <a:rPr lang="en-IN" dirty="0"/>
              <a:t>Although COG is relatively lower than in standing, the positon is only slightly more stable and is still uncomfortable for most people.</a:t>
            </a:r>
          </a:p>
          <a:p>
            <a:r>
              <a:rPr lang="en-IN" dirty="0"/>
              <a:t>Used as a staring position for backward movement in a sagittal plane and to train control of hip joints and lower trunk in preparation for the standing position.</a:t>
            </a:r>
          </a:p>
        </p:txBody>
      </p:sp>
    </p:spTree>
    <p:extLst>
      <p:ext uri="{BB962C8B-B14F-4D97-AF65-F5344CB8AC3E}">
        <p14:creationId xmlns="" xmlns:p14="http://schemas.microsoft.com/office/powerpoint/2010/main" val="42925355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LYING</a:t>
            </a:r>
          </a:p>
        </p:txBody>
      </p:sp>
      <p:sp>
        <p:nvSpPr>
          <p:cNvPr id="3" name="Content Placeholder 2"/>
          <p:cNvSpPr>
            <a:spLocks noGrp="1"/>
          </p:cNvSpPr>
          <p:nvPr>
            <p:ph idx="1"/>
          </p:nvPr>
        </p:nvSpPr>
        <p:spPr/>
        <p:txBody>
          <a:bodyPr/>
          <a:lstStyle/>
          <a:p>
            <a:r>
              <a:rPr lang="en-IN" dirty="0"/>
              <a:t>This is the easiest of the fundamental positions as the body can be completely supported in the supine position and is as stable as possible.</a:t>
            </a:r>
          </a:p>
          <a:p>
            <a:endParaRPr lang="en-IN" dirty="0"/>
          </a:p>
        </p:txBody>
      </p:sp>
    </p:spTree>
    <p:extLst>
      <p:ext uri="{BB962C8B-B14F-4D97-AF65-F5344CB8AC3E}">
        <p14:creationId xmlns="" xmlns:p14="http://schemas.microsoft.com/office/powerpoint/2010/main" val="13007050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MUSCLE WORK:</a:t>
            </a:r>
            <a:endParaRPr lang="en-IN" dirty="0"/>
          </a:p>
        </p:txBody>
      </p:sp>
      <p:sp>
        <p:nvSpPr>
          <p:cNvPr id="3" name="Content Placeholder 2"/>
          <p:cNvSpPr>
            <a:spLocks noGrp="1"/>
          </p:cNvSpPr>
          <p:nvPr>
            <p:ph idx="1"/>
          </p:nvPr>
        </p:nvSpPr>
        <p:spPr/>
        <p:txBody>
          <a:bodyPr/>
          <a:lstStyle/>
          <a:p>
            <a:r>
              <a:rPr lang="en-IN" dirty="0"/>
              <a:t>Minimal muscle work</a:t>
            </a:r>
          </a:p>
          <a:p>
            <a:r>
              <a:rPr lang="en-IN" dirty="0"/>
              <a:t>If body is relaxed on hard surface/ plinth; head rolls to one side, lumbar spine is hollowed. On soft surface contours are given way.</a:t>
            </a:r>
          </a:p>
          <a:p>
            <a:r>
              <a:rPr lang="en-IN" dirty="0"/>
              <a:t>Head rotators of both sides work reciprocally to stabilise the position of the head.</a:t>
            </a:r>
          </a:p>
          <a:p>
            <a:r>
              <a:rPr lang="en-IN" dirty="0"/>
              <a:t>Hip extensors and spine flexors combat the hollow back.</a:t>
            </a:r>
          </a:p>
          <a:p>
            <a:r>
              <a:rPr lang="en-IN" dirty="0"/>
              <a:t>Hip medial rotators work to keep the legs in neutral position, knees and feet together. </a:t>
            </a:r>
          </a:p>
        </p:txBody>
      </p:sp>
    </p:spTree>
    <p:extLst>
      <p:ext uri="{BB962C8B-B14F-4D97-AF65-F5344CB8AC3E}">
        <p14:creationId xmlns="" xmlns:p14="http://schemas.microsoft.com/office/powerpoint/2010/main" val="38644511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EFFECTS AND USES:</a:t>
            </a:r>
            <a:endParaRPr lang="en-IN" dirty="0"/>
          </a:p>
        </p:txBody>
      </p:sp>
      <p:sp>
        <p:nvSpPr>
          <p:cNvPr id="3" name="Content Placeholder 2"/>
          <p:cNvSpPr>
            <a:spLocks noGrp="1"/>
          </p:cNvSpPr>
          <p:nvPr>
            <p:ph idx="1"/>
          </p:nvPr>
        </p:nvSpPr>
        <p:spPr/>
        <p:txBody>
          <a:bodyPr>
            <a:normAutofit/>
          </a:bodyPr>
          <a:lstStyle/>
          <a:p>
            <a:r>
              <a:rPr lang="en-IN" dirty="0"/>
              <a:t>Easy position as the trunk is relaxed and fixed by its own weight.</a:t>
            </a:r>
          </a:p>
          <a:p>
            <a:r>
              <a:rPr lang="en-IN" dirty="0"/>
              <a:t>The spine is relieved of the burden of transmitting the weight.</a:t>
            </a:r>
          </a:p>
          <a:p>
            <a:r>
              <a:rPr lang="en-IN" dirty="0"/>
              <a:t>Spine tends to elongate and straighten in this position- an advantage in the treatment of spinal deformities.</a:t>
            </a:r>
          </a:p>
          <a:p>
            <a:r>
              <a:rPr lang="en-IN" dirty="0"/>
              <a:t>Breathing-impeded slightly (increased pressure on the posterior surface of the thorax and increased pressure of the abdominal viscera on the diaphragm)</a:t>
            </a:r>
          </a:p>
          <a:p>
            <a:r>
              <a:rPr lang="en-IN" dirty="0"/>
              <a:t>The position hinders the return of blood from the head and so may be unsuitable for the elderly or in people with high BP. </a:t>
            </a:r>
          </a:p>
          <a:p>
            <a:endParaRPr lang="en-IN" dirty="0"/>
          </a:p>
        </p:txBody>
      </p:sp>
    </p:spTree>
    <p:extLst>
      <p:ext uri="{BB962C8B-B14F-4D97-AF65-F5344CB8AC3E}">
        <p14:creationId xmlns="" xmlns:p14="http://schemas.microsoft.com/office/powerpoint/2010/main" val="7387162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extLst>
      <p:ext uri="{BB962C8B-B14F-4D97-AF65-F5344CB8AC3E}">
        <p14:creationId xmlns="" xmlns:p14="http://schemas.microsoft.com/office/powerpoint/2010/main" val="10778778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a:t>Hanging</a:t>
            </a:r>
          </a:p>
        </p:txBody>
      </p:sp>
      <p:sp>
        <p:nvSpPr>
          <p:cNvPr id="3" name="Content Placeholder 2"/>
          <p:cNvSpPr>
            <a:spLocks noGrp="1"/>
          </p:cNvSpPr>
          <p:nvPr>
            <p:ph idx="1"/>
          </p:nvPr>
        </p:nvSpPr>
        <p:spPr/>
        <p:txBody>
          <a:bodyPr/>
          <a:lstStyle/>
          <a:p>
            <a:r>
              <a:rPr lang="en-IN" dirty="0"/>
              <a:t>Body is suspended by grasping over a horizontal bar, the forearms being pronated, the arms straight and at least shoulder width apart.</a:t>
            </a:r>
          </a:p>
          <a:p>
            <a:r>
              <a:rPr lang="en-IN" dirty="0"/>
              <a:t>Head is held high and the scapulae are drawn down and together, so that neck appears as long as possible. </a:t>
            </a:r>
          </a:p>
          <a:p>
            <a:r>
              <a:rPr lang="en-IN" dirty="0"/>
              <a:t>The trunk and legs hang straight, with the heels together and the ankles plantarflexed. </a:t>
            </a:r>
          </a:p>
        </p:txBody>
      </p:sp>
    </p:spTree>
    <p:extLst>
      <p:ext uri="{BB962C8B-B14F-4D97-AF65-F5344CB8AC3E}">
        <p14:creationId xmlns="" xmlns:p14="http://schemas.microsoft.com/office/powerpoint/2010/main" val="31164782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Muscle Work	</a:t>
            </a:r>
          </a:p>
        </p:txBody>
      </p:sp>
      <p:sp>
        <p:nvSpPr>
          <p:cNvPr id="3" name="Content Placeholder 2"/>
          <p:cNvSpPr>
            <a:spLocks noGrp="1"/>
          </p:cNvSpPr>
          <p:nvPr>
            <p:ph idx="1"/>
          </p:nvPr>
        </p:nvSpPr>
        <p:spPr/>
        <p:txBody>
          <a:bodyPr/>
          <a:lstStyle/>
          <a:p>
            <a:r>
              <a:rPr lang="en-IN" dirty="0"/>
              <a:t>The flexors of the fingers work strongly to grasp the bar</a:t>
            </a:r>
          </a:p>
          <a:p>
            <a:r>
              <a:rPr lang="en-IN" dirty="0"/>
              <a:t>Muscles around the wrist- work to reduce the strain on the joints and flexors of the fingers work as synergists</a:t>
            </a:r>
          </a:p>
          <a:p>
            <a:r>
              <a:rPr lang="en-IN" dirty="0"/>
              <a:t>Elbow flexors and extensors work to reduce strain</a:t>
            </a:r>
          </a:p>
          <a:p>
            <a:r>
              <a:rPr lang="en-IN" dirty="0"/>
              <a:t>Shoulder adductors work to lift the body on the arms</a:t>
            </a:r>
          </a:p>
          <a:p>
            <a:r>
              <a:rPr lang="en-IN" dirty="0"/>
              <a:t>Scapulae are fixed- scapula depressors, retractors, medial rotators</a:t>
            </a:r>
          </a:p>
          <a:p>
            <a:r>
              <a:rPr lang="en-IN" dirty="0"/>
              <a:t>Pre-vertebral and Posterior Neck Muscles- Isometric contraction</a:t>
            </a:r>
          </a:p>
        </p:txBody>
      </p:sp>
    </p:spTree>
    <p:extLst>
      <p:ext uri="{BB962C8B-B14F-4D97-AF65-F5344CB8AC3E}">
        <p14:creationId xmlns="" xmlns:p14="http://schemas.microsoft.com/office/powerpoint/2010/main" val="27815216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Lumbar flexors and Hip extensors work against lat. </a:t>
            </a:r>
            <a:r>
              <a:rPr lang="en-IN" dirty="0" err="1"/>
              <a:t>Dorsi</a:t>
            </a:r>
            <a:r>
              <a:rPr lang="en-IN" dirty="0"/>
              <a:t> and maintain the spine without arching</a:t>
            </a:r>
          </a:p>
          <a:p>
            <a:r>
              <a:rPr lang="en-IN" dirty="0"/>
              <a:t>Legs together- Hip adductors</a:t>
            </a:r>
          </a:p>
          <a:p>
            <a:r>
              <a:rPr lang="en-IN" dirty="0"/>
              <a:t>Knees extended- Knee extensors</a:t>
            </a:r>
          </a:p>
          <a:p>
            <a:r>
              <a:rPr lang="en-IN" dirty="0"/>
              <a:t>Toes pointed- </a:t>
            </a:r>
            <a:r>
              <a:rPr lang="en-IN" dirty="0" err="1"/>
              <a:t>Plantarflexors</a:t>
            </a:r>
            <a:endParaRPr lang="en-IN" dirty="0"/>
          </a:p>
        </p:txBody>
      </p:sp>
    </p:spTree>
    <p:extLst>
      <p:ext uri="{BB962C8B-B14F-4D97-AF65-F5344CB8AC3E}">
        <p14:creationId xmlns="" xmlns:p14="http://schemas.microsoft.com/office/powerpoint/2010/main" val="18683873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Effects and Uses</a:t>
            </a:r>
          </a:p>
        </p:txBody>
      </p:sp>
      <p:sp>
        <p:nvSpPr>
          <p:cNvPr id="3" name="Content Placeholder 2"/>
          <p:cNvSpPr>
            <a:spLocks noGrp="1"/>
          </p:cNvSpPr>
          <p:nvPr>
            <p:ph idx="1"/>
          </p:nvPr>
        </p:nvSpPr>
        <p:spPr/>
        <p:txBody>
          <a:bodyPr/>
          <a:lstStyle/>
          <a:p>
            <a:r>
              <a:rPr lang="en-IN" dirty="0"/>
              <a:t>Suitable for only those who have stronger muscles and body weight is well balanced</a:t>
            </a:r>
          </a:p>
          <a:p>
            <a:r>
              <a:rPr lang="en-IN" dirty="0"/>
              <a:t>Spine is elongated and straightened as traction is created </a:t>
            </a:r>
          </a:p>
          <a:p>
            <a:r>
              <a:rPr lang="en-IN" dirty="0"/>
              <a:t>Unsuitable for weak and Cardiac/respiratory patients- thorax is fixated n inspiratory position</a:t>
            </a:r>
          </a:p>
          <a:p>
            <a:r>
              <a:rPr lang="en-IN" dirty="0"/>
              <a:t>Effect of stretching is stimulated and much enjoyed</a:t>
            </a:r>
          </a:p>
        </p:txBody>
      </p:sp>
    </p:spTree>
    <p:extLst>
      <p:ext uri="{BB962C8B-B14F-4D97-AF65-F5344CB8AC3E}">
        <p14:creationId xmlns="" xmlns:p14="http://schemas.microsoft.com/office/powerpoint/2010/main" val="13323738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Sherrington</a:t>
            </a:r>
          </a:p>
        </p:txBody>
      </p:sp>
      <p:sp>
        <p:nvSpPr>
          <p:cNvPr id="3" name="Content Placeholder 2"/>
          <p:cNvSpPr>
            <a:spLocks noGrp="1"/>
          </p:cNvSpPr>
          <p:nvPr>
            <p:ph idx="1"/>
          </p:nvPr>
        </p:nvSpPr>
        <p:spPr/>
        <p:txBody>
          <a:bodyPr/>
          <a:lstStyle/>
          <a:p>
            <a:r>
              <a:rPr lang="en-IN" dirty="0"/>
              <a:t>“Every movement begins in posture”</a:t>
            </a:r>
          </a:p>
          <a:p>
            <a:r>
              <a:rPr lang="en-IN" dirty="0"/>
              <a:t>Applicable to the daily activities too.</a:t>
            </a:r>
          </a:p>
        </p:txBody>
      </p:sp>
    </p:spTree>
    <p:extLst>
      <p:ext uri="{BB962C8B-B14F-4D97-AF65-F5344CB8AC3E}">
        <p14:creationId xmlns="" xmlns:p14="http://schemas.microsoft.com/office/powerpoint/2010/main" val="39897085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Derived Positions</a:t>
            </a:r>
          </a:p>
        </p:txBody>
      </p:sp>
      <p:sp>
        <p:nvSpPr>
          <p:cNvPr id="5" name="Text Placeholder 4"/>
          <p:cNvSpPr>
            <a:spLocks noGrp="1"/>
          </p:cNvSpPr>
          <p:nvPr>
            <p:ph type="body" idx="1"/>
          </p:nvPr>
        </p:nvSpPr>
        <p:spPr/>
        <p:txBody>
          <a:bodyPr/>
          <a:lstStyle/>
          <a:p>
            <a:endParaRPr lang="en-IN"/>
          </a:p>
        </p:txBody>
      </p:sp>
    </p:spTree>
    <p:extLst>
      <p:ext uri="{BB962C8B-B14F-4D97-AF65-F5344CB8AC3E}">
        <p14:creationId xmlns="" xmlns:p14="http://schemas.microsoft.com/office/powerpoint/2010/main" val="13895866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r>
              <a:rPr lang="en-IN" dirty="0"/>
              <a:t>Increase or decrease the size and stability of the base</a:t>
            </a:r>
          </a:p>
          <a:p>
            <a:r>
              <a:rPr lang="en-IN" dirty="0"/>
              <a:t>Raise or lower COG</a:t>
            </a:r>
          </a:p>
          <a:p>
            <a:r>
              <a:rPr lang="en-IN" dirty="0"/>
              <a:t>Ensure maximum local and general relaxation</a:t>
            </a:r>
          </a:p>
          <a:p>
            <a:r>
              <a:rPr lang="en-IN" dirty="0"/>
              <a:t>Alter the body position in relation to gravity</a:t>
            </a:r>
          </a:p>
          <a:p>
            <a:r>
              <a:rPr lang="en-IN" dirty="0"/>
              <a:t>Provide control or fixation for a particular body part so movement may be localised to a specific area</a:t>
            </a:r>
          </a:p>
          <a:p>
            <a:r>
              <a:rPr lang="en-IN" dirty="0"/>
              <a:t>Increase or decrease the muscle work for the position</a:t>
            </a:r>
          </a:p>
          <a:p>
            <a:r>
              <a:rPr lang="en-IN" dirty="0"/>
              <a:t>Increase or decrease the leverage</a:t>
            </a:r>
          </a:p>
          <a:p>
            <a:r>
              <a:rPr lang="en-IN" dirty="0"/>
              <a:t>To provide convenient position for exercise</a:t>
            </a:r>
          </a:p>
        </p:txBody>
      </p:sp>
    </p:spTree>
    <p:extLst>
      <p:ext uri="{BB962C8B-B14F-4D97-AF65-F5344CB8AC3E}">
        <p14:creationId xmlns="" xmlns:p14="http://schemas.microsoft.com/office/powerpoint/2010/main" val="31220836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5199" y="851517"/>
            <a:ext cx="5130795" cy="1461778"/>
          </a:xfrm>
        </p:spPr>
        <p:txBody>
          <a:bodyPr>
            <a:normAutofit/>
          </a:bodyPr>
          <a:lstStyle/>
          <a:p>
            <a:r>
              <a:rPr lang="en-IN" sz="4000"/>
              <a:t>By alteration of Arms</a:t>
            </a:r>
          </a:p>
        </p:txBody>
      </p:sp>
      <p:sp>
        <p:nvSpPr>
          <p:cNvPr id="3" name="Content Placeholder 2"/>
          <p:cNvSpPr>
            <a:spLocks noGrp="1"/>
          </p:cNvSpPr>
          <p:nvPr>
            <p:ph idx="1"/>
          </p:nvPr>
        </p:nvSpPr>
        <p:spPr>
          <a:xfrm>
            <a:off x="965199" y="2470248"/>
            <a:ext cx="6644383" cy="4387752"/>
          </a:xfrm>
        </p:spPr>
        <p:txBody>
          <a:bodyPr>
            <a:normAutofit/>
          </a:bodyPr>
          <a:lstStyle/>
          <a:p>
            <a:r>
              <a:rPr lang="en-IN" sz="2400" dirty="0"/>
              <a:t>WING STANDING</a:t>
            </a:r>
            <a:br>
              <a:rPr lang="en-IN" sz="2400" dirty="0"/>
            </a:br>
            <a:endParaRPr lang="en-IN" sz="2400" dirty="0"/>
          </a:p>
          <a:p>
            <a:r>
              <a:rPr lang="en-IN" sz="2400" dirty="0"/>
              <a:t>MUSCLE WORK: Adductors of the shoulder joint and extensors of the elbow</a:t>
            </a:r>
            <a:br>
              <a:rPr lang="en-IN" sz="2400" dirty="0"/>
            </a:br>
            <a:endParaRPr lang="en-IN" sz="2400" dirty="0"/>
          </a:p>
          <a:p>
            <a:r>
              <a:rPr lang="en-IN" sz="2400" dirty="0"/>
              <a:t>EFFECTS &amp; USES:</a:t>
            </a:r>
          </a:p>
          <a:p>
            <a:pPr lvl="1"/>
            <a:r>
              <a:rPr lang="en-IN" dirty="0"/>
              <a:t>As the arms are held away, the space created allows the therapist to handle the patient/ grasp around the shoulder for exercises</a:t>
            </a:r>
          </a:p>
          <a:p>
            <a:pPr lvl="1"/>
            <a:r>
              <a:rPr lang="en-IN" dirty="0"/>
              <a:t>Fixed position-arms- prevents arm swinging during trunk exercises</a:t>
            </a:r>
          </a:p>
        </p:txBody>
      </p:sp>
      <p:sp>
        <p:nvSpPr>
          <p:cNvPr id="13" name="Freeform: Shape 12">
            <a:extLst>
              <a:ext uri="{FF2B5EF4-FFF2-40B4-BE49-F238E27FC236}">
                <a16:creationId xmlns=""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Picture 5" descr="Screen Clipping"/>
          <p:cNvPicPr>
            <a:picLocks noChangeAspect="1"/>
          </p:cNvPicPr>
          <p:nvPr/>
        </p:nvPicPr>
        <p:blipFill>
          <a:blip r:embed="rId2"/>
          <a:stretch>
            <a:fillRect/>
          </a:stretch>
        </p:blipFill>
        <p:spPr>
          <a:xfrm>
            <a:off x="7894372" y="1774165"/>
            <a:ext cx="2411486" cy="3738739"/>
          </a:xfrm>
          <a:prstGeom prst="rect">
            <a:avLst/>
          </a:prstGeom>
        </p:spPr>
      </p:pic>
    </p:spTree>
    <p:extLst>
      <p:ext uri="{BB962C8B-B14F-4D97-AF65-F5344CB8AC3E}">
        <p14:creationId xmlns="" xmlns:p14="http://schemas.microsoft.com/office/powerpoint/2010/main" val="24371328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5199" y="851517"/>
            <a:ext cx="5130795" cy="1461778"/>
          </a:xfrm>
        </p:spPr>
        <p:txBody>
          <a:bodyPr>
            <a:normAutofit/>
          </a:bodyPr>
          <a:lstStyle/>
          <a:p>
            <a:r>
              <a:rPr lang="en-IN" sz="4000"/>
              <a:t>LOW WING STANDING</a:t>
            </a:r>
          </a:p>
        </p:txBody>
      </p:sp>
      <p:sp>
        <p:nvSpPr>
          <p:cNvPr id="3" name="Content Placeholder 2"/>
          <p:cNvSpPr>
            <a:spLocks noGrp="1"/>
          </p:cNvSpPr>
          <p:nvPr>
            <p:ph idx="1"/>
          </p:nvPr>
        </p:nvSpPr>
        <p:spPr>
          <a:xfrm>
            <a:off x="965200" y="2470248"/>
            <a:ext cx="4048344" cy="3536236"/>
          </a:xfrm>
        </p:spPr>
        <p:txBody>
          <a:bodyPr>
            <a:normAutofit/>
          </a:bodyPr>
          <a:lstStyle/>
          <a:p>
            <a:r>
              <a:rPr lang="en-IN" sz="2400"/>
              <a:t>Similar to wing standing</a:t>
            </a:r>
          </a:p>
          <a:p>
            <a:r>
              <a:rPr lang="en-IN" sz="2400"/>
              <a:t>Fingers placed across the front of hip joint</a:t>
            </a:r>
          </a:p>
          <a:p>
            <a:r>
              <a:rPr lang="en-IN" sz="2400"/>
              <a:t>Position of control as the patient can feel movements at hip</a:t>
            </a:r>
            <a:br>
              <a:rPr lang="en-IN" sz="2400"/>
            </a:br>
            <a:endParaRPr lang="en-IN" sz="2400"/>
          </a:p>
        </p:txBody>
      </p:sp>
      <p:sp>
        <p:nvSpPr>
          <p:cNvPr id="12" name="Freeform: Shape 11">
            <a:extLst>
              <a:ext uri="{FF2B5EF4-FFF2-40B4-BE49-F238E27FC236}">
                <a16:creationId xmlns=""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1" name="Picture 10" descr="Screen Clipping"/>
          <p:cNvPicPr>
            <a:picLocks noChangeAspect="1"/>
          </p:cNvPicPr>
          <p:nvPr/>
        </p:nvPicPr>
        <p:blipFill>
          <a:blip r:embed="rId2"/>
          <a:stretch>
            <a:fillRect/>
          </a:stretch>
        </p:blipFill>
        <p:spPr>
          <a:xfrm>
            <a:off x="7949282" y="2138943"/>
            <a:ext cx="2238199" cy="3119192"/>
          </a:xfrm>
          <a:prstGeom prst="rect">
            <a:avLst/>
          </a:prstGeom>
        </p:spPr>
      </p:pic>
    </p:spTree>
    <p:extLst>
      <p:ext uri="{BB962C8B-B14F-4D97-AF65-F5344CB8AC3E}">
        <p14:creationId xmlns="" xmlns:p14="http://schemas.microsoft.com/office/powerpoint/2010/main" val="9239449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5199" y="851517"/>
            <a:ext cx="5130795" cy="1461778"/>
          </a:xfrm>
        </p:spPr>
        <p:txBody>
          <a:bodyPr>
            <a:normAutofit/>
          </a:bodyPr>
          <a:lstStyle/>
          <a:p>
            <a:r>
              <a:rPr lang="en-IN" sz="4000"/>
              <a:t>BEND STANDING</a:t>
            </a:r>
          </a:p>
        </p:txBody>
      </p:sp>
      <p:sp>
        <p:nvSpPr>
          <p:cNvPr id="5" name="Content Placeholder 4"/>
          <p:cNvSpPr>
            <a:spLocks noGrp="1"/>
          </p:cNvSpPr>
          <p:nvPr>
            <p:ph idx="1"/>
          </p:nvPr>
        </p:nvSpPr>
        <p:spPr>
          <a:xfrm>
            <a:off x="965199" y="2470247"/>
            <a:ext cx="5992191" cy="4288361"/>
          </a:xfrm>
        </p:spPr>
        <p:txBody>
          <a:bodyPr>
            <a:normAutofit/>
          </a:bodyPr>
          <a:lstStyle/>
          <a:p>
            <a:r>
              <a:rPr lang="en-IN" sz="2400" dirty="0"/>
              <a:t>Shoulders- lateral rotated, adducted strongly, elbows flexed, forearms supinated with wrist and fingers flexed to rest above the lateral border of acromion process</a:t>
            </a:r>
          </a:p>
          <a:p>
            <a:r>
              <a:rPr lang="en-IN" sz="2400" dirty="0"/>
              <a:t>EFFECTS AND USES:</a:t>
            </a:r>
          </a:p>
          <a:p>
            <a:pPr lvl="1"/>
            <a:r>
              <a:rPr lang="en-IN" dirty="0"/>
              <a:t>Corrective position for upper back and thorax. Therefore used for trunk </a:t>
            </a:r>
            <a:r>
              <a:rPr lang="en-IN" dirty="0" err="1"/>
              <a:t>exs</a:t>
            </a:r>
            <a:r>
              <a:rPr lang="en-IN" dirty="0"/>
              <a:t>.</a:t>
            </a:r>
          </a:p>
          <a:p>
            <a:pPr lvl="1"/>
            <a:r>
              <a:rPr lang="en-IN" dirty="0"/>
              <a:t>Complete flexion of elbow reduces the leverage for shoulder exercises</a:t>
            </a:r>
          </a:p>
          <a:p>
            <a:pPr lvl="1"/>
            <a:endParaRPr lang="en-IN" dirty="0"/>
          </a:p>
        </p:txBody>
      </p:sp>
      <p:sp>
        <p:nvSpPr>
          <p:cNvPr id="13" name="Freeform: Shape 12">
            <a:extLst>
              <a:ext uri="{FF2B5EF4-FFF2-40B4-BE49-F238E27FC236}">
                <a16:creationId xmlns=""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Content Placeholder 3" descr="Screen Clipping"/>
          <p:cNvPicPr>
            <a:picLocks noChangeAspect="1"/>
          </p:cNvPicPr>
          <p:nvPr/>
        </p:nvPicPr>
        <p:blipFill rotWithShape="1">
          <a:blip r:embed="rId2"/>
          <a:stretch/>
        </p:blipFill>
        <p:spPr>
          <a:xfrm>
            <a:off x="7651154" y="2105470"/>
            <a:ext cx="2985684" cy="3217333"/>
          </a:xfrm>
          <a:prstGeom prst="rect">
            <a:avLst/>
          </a:prstGeom>
        </p:spPr>
      </p:pic>
    </p:spTree>
    <p:extLst>
      <p:ext uri="{BB962C8B-B14F-4D97-AF65-F5344CB8AC3E}">
        <p14:creationId xmlns="" xmlns:p14="http://schemas.microsoft.com/office/powerpoint/2010/main" val="5228419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5199" y="851517"/>
            <a:ext cx="5130795" cy="1461778"/>
          </a:xfrm>
        </p:spPr>
        <p:txBody>
          <a:bodyPr>
            <a:normAutofit/>
          </a:bodyPr>
          <a:lstStyle/>
          <a:p>
            <a:r>
              <a:rPr lang="en-IN" sz="4000"/>
              <a:t>REACH STANDING</a:t>
            </a:r>
          </a:p>
        </p:txBody>
      </p:sp>
      <p:sp>
        <p:nvSpPr>
          <p:cNvPr id="3" name="Content Placeholder 2"/>
          <p:cNvSpPr>
            <a:spLocks noGrp="1"/>
          </p:cNvSpPr>
          <p:nvPr>
            <p:ph idx="1"/>
          </p:nvPr>
        </p:nvSpPr>
        <p:spPr>
          <a:xfrm>
            <a:off x="965200" y="2470248"/>
            <a:ext cx="5627616" cy="4029026"/>
          </a:xfrm>
        </p:spPr>
        <p:txBody>
          <a:bodyPr>
            <a:normAutofit/>
          </a:bodyPr>
          <a:lstStyle/>
          <a:p>
            <a:r>
              <a:rPr lang="en-IN" sz="2400" dirty="0"/>
              <a:t>Shoulder flexed, elbows extended, arms held parallel, shoulder width apart</a:t>
            </a:r>
          </a:p>
          <a:p>
            <a:r>
              <a:rPr lang="en-IN" sz="2400" dirty="0"/>
              <a:t>EFFECTS &amp; USES:</a:t>
            </a:r>
          </a:p>
          <a:p>
            <a:pPr lvl="1"/>
            <a:r>
              <a:rPr lang="en-IN" dirty="0"/>
              <a:t>Position is used prior to arm/trunk </a:t>
            </a:r>
            <a:r>
              <a:rPr lang="en-IN" dirty="0" err="1"/>
              <a:t>exs</a:t>
            </a:r>
            <a:endParaRPr lang="en-IN" dirty="0"/>
          </a:p>
          <a:p>
            <a:pPr lvl="1"/>
            <a:r>
              <a:rPr lang="en-IN" dirty="0"/>
              <a:t>Arms could be supported to perform head or lower extremity </a:t>
            </a:r>
            <a:r>
              <a:rPr lang="en-IN" dirty="0" err="1"/>
              <a:t>exs</a:t>
            </a:r>
            <a:r>
              <a:rPr lang="en-IN" dirty="0"/>
              <a:t> </a:t>
            </a:r>
          </a:p>
        </p:txBody>
      </p:sp>
      <p:sp>
        <p:nvSpPr>
          <p:cNvPr id="11" name="Freeform: Shape 10">
            <a:extLst>
              <a:ext uri="{FF2B5EF4-FFF2-40B4-BE49-F238E27FC236}">
                <a16:creationId xmlns=""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descr="Screen Clipping"/>
          <p:cNvPicPr>
            <a:picLocks noChangeAspect="1"/>
          </p:cNvPicPr>
          <p:nvPr/>
        </p:nvPicPr>
        <p:blipFill>
          <a:blip r:embed="rId2"/>
          <a:stretch>
            <a:fillRect/>
          </a:stretch>
        </p:blipFill>
        <p:spPr>
          <a:xfrm>
            <a:off x="7573938" y="2105470"/>
            <a:ext cx="3140116" cy="3217333"/>
          </a:xfrm>
          <a:prstGeom prst="rect">
            <a:avLst/>
          </a:prstGeom>
        </p:spPr>
      </p:pic>
    </p:spTree>
    <p:extLst>
      <p:ext uri="{BB962C8B-B14F-4D97-AF65-F5344CB8AC3E}">
        <p14:creationId xmlns="" xmlns:p14="http://schemas.microsoft.com/office/powerpoint/2010/main" val="3017664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YARD STANDING</a:t>
            </a:r>
          </a:p>
        </p:txBody>
      </p:sp>
      <p:sp>
        <p:nvSpPr>
          <p:cNvPr id="3" name="Content Placeholder 2"/>
          <p:cNvSpPr>
            <a:spLocks noGrp="1"/>
          </p:cNvSpPr>
          <p:nvPr>
            <p:ph idx="1"/>
          </p:nvPr>
        </p:nvSpPr>
        <p:spPr>
          <a:xfrm>
            <a:off x="220980" y="1690688"/>
            <a:ext cx="8343885" cy="5167312"/>
          </a:xfrm>
        </p:spPr>
        <p:txBody>
          <a:bodyPr/>
          <a:lstStyle/>
          <a:p>
            <a:r>
              <a:rPr lang="en-IN" dirty="0"/>
              <a:t>Arms are straight and elevated sideways (horizontal position)</a:t>
            </a:r>
          </a:p>
          <a:p>
            <a:r>
              <a:rPr lang="en-IN" dirty="0"/>
              <a:t>MUSCLE WORK:</a:t>
            </a:r>
          </a:p>
          <a:p>
            <a:pPr lvl="1"/>
            <a:r>
              <a:rPr lang="en-IN" dirty="0"/>
              <a:t>Abductors of the shoulder and lateral rotators of scapulae</a:t>
            </a:r>
          </a:p>
          <a:p>
            <a:pPr lvl="1"/>
            <a:r>
              <a:rPr lang="en-IN" dirty="0"/>
              <a:t>Elbow, wrist and finger extensors</a:t>
            </a:r>
          </a:p>
          <a:p>
            <a:r>
              <a:rPr lang="en-IN" dirty="0"/>
              <a:t>EFFECTS &amp; USES: </a:t>
            </a:r>
          </a:p>
          <a:p>
            <a:pPr lvl="1"/>
            <a:r>
              <a:rPr lang="en-IN" dirty="0"/>
              <a:t>The position is corrective for upper back posture</a:t>
            </a:r>
          </a:p>
          <a:p>
            <a:pPr lvl="1"/>
            <a:r>
              <a:rPr lang="en-IN" dirty="0"/>
              <a:t>Facilitates body balance and is convenient for arm swinging exercises</a:t>
            </a:r>
          </a:p>
        </p:txBody>
      </p:sp>
      <p:pic>
        <p:nvPicPr>
          <p:cNvPr id="5" name="Picture 4" descr="Screen Clipping"/>
          <p:cNvPicPr>
            <a:picLocks noChangeAspect="1"/>
          </p:cNvPicPr>
          <p:nvPr/>
        </p:nvPicPr>
        <p:blipFill>
          <a:blip r:embed="rId2"/>
          <a:stretch>
            <a:fillRect/>
          </a:stretch>
        </p:blipFill>
        <p:spPr>
          <a:xfrm>
            <a:off x="8223201" y="1690688"/>
            <a:ext cx="3472263" cy="3134684"/>
          </a:xfrm>
          <a:prstGeom prst="rect">
            <a:avLst/>
          </a:prstGeom>
        </p:spPr>
      </p:pic>
    </p:spTree>
    <p:extLst>
      <p:ext uri="{BB962C8B-B14F-4D97-AF65-F5344CB8AC3E}">
        <p14:creationId xmlns="" xmlns:p14="http://schemas.microsoft.com/office/powerpoint/2010/main" val="25844958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5199" y="851517"/>
            <a:ext cx="5130795" cy="1461778"/>
          </a:xfrm>
        </p:spPr>
        <p:txBody>
          <a:bodyPr>
            <a:normAutofit/>
          </a:bodyPr>
          <a:lstStyle/>
          <a:p>
            <a:r>
              <a:rPr lang="en-IN" sz="4000"/>
              <a:t>ACROSS BEND STANDING</a:t>
            </a:r>
          </a:p>
        </p:txBody>
      </p:sp>
      <p:sp>
        <p:nvSpPr>
          <p:cNvPr id="3" name="Content Placeholder 2"/>
          <p:cNvSpPr>
            <a:spLocks noGrp="1"/>
          </p:cNvSpPr>
          <p:nvPr>
            <p:ph idx="1"/>
          </p:nvPr>
        </p:nvSpPr>
        <p:spPr>
          <a:xfrm>
            <a:off x="965200" y="2470248"/>
            <a:ext cx="5130794" cy="3907692"/>
          </a:xfrm>
        </p:spPr>
        <p:txBody>
          <a:bodyPr>
            <a:normAutofit/>
          </a:bodyPr>
          <a:lstStyle/>
          <a:p>
            <a:r>
              <a:rPr lang="en-IN" sz="2400" dirty="0"/>
              <a:t>Upper arms in the yard standing position but the forearm is fully flexed at the elbows and the palms face downwards</a:t>
            </a:r>
          </a:p>
          <a:p>
            <a:r>
              <a:rPr lang="en-IN" sz="2400" dirty="0"/>
              <a:t>Position is used in arm-flinging exercises, often to amplify trunk rotation </a:t>
            </a:r>
          </a:p>
        </p:txBody>
      </p:sp>
      <p:sp>
        <p:nvSpPr>
          <p:cNvPr id="11" name="Freeform: Shape 10">
            <a:extLst>
              <a:ext uri="{FF2B5EF4-FFF2-40B4-BE49-F238E27FC236}">
                <a16:creationId xmlns=""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descr="Screen Clipping"/>
          <p:cNvPicPr>
            <a:picLocks noChangeAspect="1"/>
          </p:cNvPicPr>
          <p:nvPr/>
        </p:nvPicPr>
        <p:blipFill>
          <a:blip r:embed="rId2"/>
          <a:stretch>
            <a:fillRect/>
          </a:stretch>
        </p:blipFill>
        <p:spPr>
          <a:xfrm>
            <a:off x="7627630" y="2105470"/>
            <a:ext cx="3032732" cy="3217333"/>
          </a:xfrm>
          <a:prstGeom prst="rect">
            <a:avLst/>
          </a:prstGeom>
        </p:spPr>
      </p:pic>
    </p:spTree>
    <p:extLst>
      <p:ext uri="{BB962C8B-B14F-4D97-AF65-F5344CB8AC3E}">
        <p14:creationId xmlns="" xmlns:p14="http://schemas.microsoft.com/office/powerpoint/2010/main" val="36717381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91F32EBA-ED97-466E-8CFA-8382584155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65205" y="425757"/>
            <a:ext cx="5130795" cy="1461778"/>
          </a:xfrm>
        </p:spPr>
        <p:txBody>
          <a:bodyPr>
            <a:normAutofit/>
          </a:bodyPr>
          <a:lstStyle/>
          <a:p>
            <a:r>
              <a:rPr lang="en-IN" sz="4000" dirty="0"/>
              <a:t>HEAD REST STANDING</a:t>
            </a:r>
          </a:p>
        </p:txBody>
      </p:sp>
      <p:sp>
        <p:nvSpPr>
          <p:cNvPr id="3" name="Content Placeholder 2"/>
          <p:cNvSpPr>
            <a:spLocks noGrp="1"/>
          </p:cNvSpPr>
          <p:nvPr>
            <p:ph idx="1"/>
          </p:nvPr>
        </p:nvSpPr>
        <p:spPr>
          <a:xfrm>
            <a:off x="542459" y="1722784"/>
            <a:ext cx="7488357" cy="5135216"/>
          </a:xfrm>
        </p:spPr>
        <p:txBody>
          <a:bodyPr>
            <a:normAutofit/>
          </a:bodyPr>
          <a:lstStyle/>
          <a:p>
            <a:r>
              <a:rPr lang="en-IN" sz="2400" dirty="0"/>
              <a:t>Upper arm is elevated slightly from the yard palms upwards position, the elbow being bent so that the finger tips touch and rest lightly on the top of the head. Elbows point straight sideways.</a:t>
            </a:r>
          </a:p>
          <a:p>
            <a:pPr marL="0" indent="0">
              <a:buNone/>
            </a:pPr>
            <a:endParaRPr lang="en-IN" sz="2400" dirty="0"/>
          </a:p>
          <a:p>
            <a:r>
              <a:rPr lang="en-IN" sz="2400" dirty="0"/>
              <a:t>MUSCLE WORK: </a:t>
            </a:r>
          </a:p>
          <a:p>
            <a:pPr lvl="1"/>
            <a:r>
              <a:rPr lang="en-IN" dirty="0"/>
              <a:t>Abductors of arm and scapular lateral rotators maintain the elevation of arm. Retractors and Depressors of scapulae control the upper back.</a:t>
            </a:r>
          </a:p>
          <a:p>
            <a:pPr lvl="1"/>
            <a:r>
              <a:rPr lang="en-IN" dirty="0"/>
              <a:t>Elbow extensors work to prevent pressure of the hands on the head.</a:t>
            </a:r>
          </a:p>
          <a:p>
            <a:pPr lvl="1"/>
            <a:r>
              <a:rPr lang="en-IN" dirty="0"/>
              <a:t>Wrist flexors work to keep the hands in line with the forearms. </a:t>
            </a:r>
          </a:p>
        </p:txBody>
      </p:sp>
      <p:pic>
        <p:nvPicPr>
          <p:cNvPr id="4" name="Picture 3" descr="Screen Clipping"/>
          <p:cNvPicPr>
            <a:picLocks noChangeAspect="1"/>
          </p:cNvPicPr>
          <p:nvPr/>
        </p:nvPicPr>
        <p:blipFill rotWithShape="1">
          <a:blip r:embed="rId2"/>
          <a:srcRect l="15401"/>
          <a:stretch/>
        </p:blipFill>
        <p:spPr>
          <a:xfrm>
            <a:off x="8030816" y="2179149"/>
            <a:ext cx="2721847" cy="3069974"/>
          </a:xfrm>
          <a:prstGeom prst="rect">
            <a:avLst/>
          </a:prstGeom>
        </p:spPr>
      </p:pic>
      <p:sp>
        <p:nvSpPr>
          <p:cNvPr id="11" name="Freeform: Shape 10">
            <a:extLst>
              <a:ext uri="{FF2B5EF4-FFF2-40B4-BE49-F238E27FC236}">
                <a16:creationId xmlns="" xmlns:a16="http://schemas.microsoft.com/office/drawing/2014/main" id="{62A38935-BB53-4DF7-A56E-48DD25B685D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 xmlns:p14="http://schemas.microsoft.com/office/powerpoint/2010/main" val="27413144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EFFECTS &amp; USES:</a:t>
            </a:r>
          </a:p>
          <a:p>
            <a:pPr lvl="1"/>
            <a:r>
              <a:rPr lang="en-IN" dirty="0"/>
              <a:t>Thorax is expanded and the position of the head is controlled by the touch of the fingers. </a:t>
            </a:r>
          </a:p>
          <a:p>
            <a:pPr lvl="1"/>
            <a:r>
              <a:rPr lang="en-IN" dirty="0"/>
              <a:t>Elevation of the arms raises the COG</a:t>
            </a:r>
          </a:p>
          <a:p>
            <a:pPr lvl="1"/>
            <a:r>
              <a:rPr lang="en-IN" dirty="0"/>
              <a:t>Position is used to train and control the poise of the head and upper back or to increase the leverage for trunk exercises</a:t>
            </a:r>
          </a:p>
        </p:txBody>
      </p:sp>
    </p:spTree>
    <p:extLst>
      <p:ext uri="{BB962C8B-B14F-4D97-AF65-F5344CB8AC3E}">
        <p14:creationId xmlns="" xmlns:p14="http://schemas.microsoft.com/office/powerpoint/2010/main" val="218904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Starting Positions</a:t>
            </a:r>
          </a:p>
        </p:txBody>
      </p:sp>
      <p:sp>
        <p:nvSpPr>
          <p:cNvPr id="3" name="Content Placeholder 2"/>
          <p:cNvSpPr>
            <a:spLocks noGrp="1"/>
          </p:cNvSpPr>
          <p:nvPr>
            <p:ph idx="1"/>
          </p:nvPr>
        </p:nvSpPr>
        <p:spPr/>
        <p:txBody>
          <a:bodyPr/>
          <a:lstStyle/>
          <a:p>
            <a:r>
              <a:rPr lang="en-IN" dirty="0"/>
              <a:t>The position which is adopted by the patients/individual to perform the exercise/movement to gain relaxation and stabilise body is called </a:t>
            </a:r>
            <a:r>
              <a:rPr lang="en-IN" b="1" dirty="0"/>
              <a:t>“starting position”</a:t>
            </a:r>
          </a:p>
        </p:txBody>
      </p:sp>
    </p:spTree>
    <p:extLst>
      <p:ext uri="{BB962C8B-B14F-4D97-AF65-F5344CB8AC3E}">
        <p14:creationId xmlns="" xmlns:p14="http://schemas.microsoft.com/office/powerpoint/2010/main" val="26777270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STRETCH STANDING</a:t>
            </a:r>
          </a:p>
        </p:txBody>
      </p:sp>
      <p:sp>
        <p:nvSpPr>
          <p:cNvPr id="5" name="Content Placeholder 4"/>
          <p:cNvSpPr>
            <a:spLocks noGrp="1"/>
          </p:cNvSpPr>
          <p:nvPr>
            <p:ph idx="1"/>
          </p:nvPr>
        </p:nvSpPr>
        <p:spPr/>
        <p:txBody>
          <a:bodyPr/>
          <a:lstStyle/>
          <a:p>
            <a:r>
              <a:rPr lang="en-IN" dirty="0"/>
              <a:t>Arms fully elevated and are in line with the body, parallel to each other and palms facing forward.</a:t>
            </a:r>
          </a:p>
          <a:p>
            <a:r>
              <a:rPr lang="en-IN" dirty="0"/>
              <a:t>MUSCLE WORK:</a:t>
            </a:r>
          </a:p>
          <a:p>
            <a:pPr lvl="1"/>
            <a:r>
              <a:rPr lang="en-IN" dirty="0"/>
              <a:t>Shoulder Abductors, lateral rotators and extensors </a:t>
            </a:r>
          </a:p>
          <a:p>
            <a:pPr lvl="1"/>
            <a:r>
              <a:rPr lang="en-IN" dirty="0"/>
              <a:t>Lateral rotators of scapula</a:t>
            </a:r>
          </a:p>
          <a:p>
            <a:pPr lvl="1"/>
            <a:r>
              <a:rPr lang="en-IN" dirty="0"/>
              <a:t>Elbow extensors</a:t>
            </a:r>
          </a:p>
          <a:p>
            <a:pPr lvl="1"/>
            <a:r>
              <a:rPr lang="en-IN" dirty="0"/>
              <a:t>Flexors- extensors of wrist and finger extensors</a:t>
            </a:r>
          </a:p>
          <a:p>
            <a:endParaRPr lang="en-IN" dirty="0"/>
          </a:p>
        </p:txBody>
      </p:sp>
      <p:pic>
        <p:nvPicPr>
          <p:cNvPr id="6" name="Content Placeholder 3" descr="Screen Clipping"/>
          <p:cNvPicPr>
            <a:picLocks noChangeAspect="1"/>
          </p:cNvPicPr>
          <p:nvPr/>
        </p:nvPicPr>
        <p:blipFill>
          <a:blip r:embed="rId2"/>
          <a:stretch>
            <a:fillRect/>
          </a:stretch>
        </p:blipFill>
        <p:spPr>
          <a:xfrm>
            <a:off x="9720627" y="2419132"/>
            <a:ext cx="1633173" cy="3892768"/>
          </a:xfrm>
          <a:prstGeom prst="rect">
            <a:avLst/>
          </a:prstGeom>
        </p:spPr>
      </p:pic>
    </p:spTree>
    <p:extLst>
      <p:ext uri="{BB962C8B-B14F-4D97-AF65-F5344CB8AC3E}">
        <p14:creationId xmlns="" xmlns:p14="http://schemas.microsoft.com/office/powerpoint/2010/main" val="30770106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dirty="0"/>
              <a:t>EFFECTS &amp; USES:</a:t>
            </a:r>
          </a:p>
          <a:p>
            <a:r>
              <a:rPr lang="en-IN" dirty="0"/>
              <a:t>Tension in the Pectoralis Maj. and Min. expands the thorax for inspiration making expiration difficult. The anti- gravity position makes arterial circulation to the arms difficult. Hence, this position is not suitable for weak patients or pts. with respiratory conditions</a:t>
            </a:r>
          </a:p>
          <a:p>
            <a:r>
              <a:rPr lang="en-IN" dirty="0"/>
              <a:t>Used for upper back correction and stretches the spine.</a:t>
            </a:r>
          </a:p>
          <a:p>
            <a:r>
              <a:rPr lang="en-IN" dirty="0"/>
              <a:t>Elevation of arm raises the COG and aids in various trunk exercises</a:t>
            </a:r>
          </a:p>
        </p:txBody>
      </p:sp>
    </p:spTree>
    <p:extLst>
      <p:ext uri="{BB962C8B-B14F-4D97-AF65-F5344CB8AC3E}">
        <p14:creationId xmlns="" xmlns:p14="http://schemas.microsoft.com/office/powerpoint/2010/main" val="11253568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endParaRPr lang="en-IN"/>
          </a:p>
        </p:txBody>
      </p:sp>
    </p:spTree>
    <p:extLst>
      <p:ext uri="{BB962C8B-B14F-4D97-AF65-F5344CB8AC3E}">
        <p14:creationId xmlns="" xmlns:p14="http://schemas.microsoft.com/office/powerpoint/2010/main" val="37268625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IN" dirty="0"/>
              <a:t>BY ALTERATION OF LEGS</a:t>
            </a:r>
          </a:p>
        </p:txBody>
      </p:sp>
      <p:sp>
        <p:nvSpPr>
          <p:cNvPr id="7" name="Content Placeholder 6"/>
          <p:cNvSpPr>
            <a:spLocks noGrp="1"/>
          </p:cNvSpPr>
          <p:nvPr>
            <p:ph idx="1"/>
          </p:nvPr>
        </p:nvSpPr>
        <p:spPr/>
        <p:txBody>
          <a:bodyPr/>
          <a:lstStyle/>
          <a:p>
            <a:endParaRPr lang="en-IN"/>
          </a:p>
        </p:txBody>
      </p:sp>
    </p:spTree>
    <p:extLst>
      <p:ext uri="{BB962C8B-B14F-4D97-AF65-F5344CB8AC3E}">
        <p14:creationId xmlns="" xmlns:p14="http://schemas.microsoft.com/office/powerpoint/2010/main" val="3476739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Derived Positions</a:t>
            </a:r>
          </a:p>
        </p:txBody>
      </p:sp>
      <p:sp>
        <p:nvSpPr>
          <p:cNvPr id="3" name="Content Placeholder 2"/>
          <p:cNvSpPr>
            <a:spLocks noGrp="1"/>
          </p:cNvSpPr>
          <p:nvPr>
            <p:ph idx="1"/>
          </p:nvPr>
        </p:nvSpPr>
        <p:spPr/>
        <p:txBody>
          <a:bodyPr/>
          <a:lstStyle/>
          <a:p>
            <a:r>
              <a:rPr lang="en-IN" dirty="0"/>
              <a:t>Derived positions are positions used by modification of the arms, legs or trunk in each of the fundamental position</a:t>
            </a:r>
          </a:p>
        </p:txBody>
      </p:sp>
    </p:spTree>
    <p:extLst>
      <p:ext uri="{BB962C8B-B14F-4D97-AF65-F5344CB8AC3E}">
        <p14:creationId xmlns="" xmlns:p14="http://schemas.microsoft.com/office/powerpoint/2010/main" val="2346064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Need for deriving positions</a:t>
            </a:r>
          </a:p>
        </p:txBody>
      </p:sp>
      <p:sp>
        <p:nvSpPr>
          <p:cNvPr id="3" name="Content Placeholder 2"/>
          <p:cNvSpPr>
            <a:spLocks noGrp="1"/>
          </p:cNvSpPr>
          <p:nvPr>
            <p:ph idx="1"/>
          </p:nvPr>
        </p:nvSpPr>
        <p:spPr/>
        <p:txBody>
          <a:bodyPr/>
          <a:lstStyle/>
          <a:p>
            <a:r>
              <a:rPr lang="en-IN" dirty="0"/>
              <a:t>To increase or decrease the base of support</a:t>
            </a:r>
          </a:p>
          <a:p>
            <a:r>
              <a:rPr lang="en-IN" dirty="0"/>
              <a:t>To rise or lower the centre of gravity (COG)</a:t>
            </a:r>
          </a:p>
          <a:p>
            <a:r>
              <a:rPr lang="en-IN" dirty="0"/>
              <a:t>To gain local or general relaxation</a:t>
            </a:r>
          </a:p>
          <a:p>
            <a:r>
              <a:rPr lang="en-IN" dirty="0"/>
              <a:t>To gain fixation and good control of specific areas</a:t>
            </a:r>
          </a:p>
          <a:p>
            <a:r>
              <a:rPr lang="en-IN" dirty="0"/>
              <a:t>To increase or decrease the muscle work required to maintain the position</a:t>
            </a:r>
          </a:p>
          <a:p>
            <a:r>
              <a:rPr lang="en-IN" dirty="0"/>
              <a:t>To increase or decrease the leverage</a:t>
            </a:r>
          </a:p>
        </p:txBody>
      </p:sp>
    </p:spTree>
    <p:extLst>
      <p:ext uri="{BB962C8B-B14F-4D97-AF65-F5344CB8AC3E}">
        <p14:creationId xmlns="" xmlns:p14="http://schemas.microsoft.com/office/powerpoint/2010/main" val="2421142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Fundamental/Starting Positions</a:t>
            </a:r>
          </a:p>
        </p:txBody>
      </p:sp>
      <p:sp>
        <p:nvSpPr>
          <p:cNvPr id="5" name="Text Placeholder 4"/>
          <p:cNvSpPr>
            <a:spLocks noGrp="1"/>
          </p:cNvSpPr>
          <p:nvPr>
            <p:ph type="body" idx="1"/>
          </p:nvPr>
        </p:nvSpPr>
        <p:spPr/>
        <p:txBody>
          <a:bodyPr/>
          <a:lstStyle/>
          <a:p>
            <a:endParaRPr lang="en-IN"/>
          </a:p>
        </p:txBody>
      </p:sp>
    </p:spTree>
    <p:extLst>
      <p:ext uri="{BB962C8B-B14F-4D97-AF65-F5344CB8AC3E}">
        <p14:creationId xmlns="" xmlns:p14="http://schemas.microsoft.com/office/powerpoint/2010/main" val="618917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a:t>Types of Fundamental positions</a:t>
            </a:r>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251107410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740243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creen Clipping"/>
          <p:cNvPicPr>
            <a:picLocks noChangeAspect="1"/>
          </p:cNvPicPr>
          <p:nvPr/>
        </p:nvPicPr>
        <p:blipFill>
          <a:blip r:embed="rId2"/>
          <a:stretch>
            <a:fillRect/>
          </a:stretch>
        </p:blipFill>
        <p:spPr>
          <a:xfrm>
            <a:off x="7406475" y="1212215"/>
            <a:ext cx="3453597" cy="5280660"/>
          </a:xfrm>
          <a:prstGeom prst="rect">
            <a:avLst/>
          </a:prstGeom>
        </p:spPr>
      </p:pic>
      <p:sp>
        <p:nvSpPr>
          <p:cNvPr id="2" name="Title 1"/>
          <p:cNvSpPr>
            <a:spLocks noGrp="1"/>
          </p:cNvSpPr>
          <p:nvPr>
            <p:ph type="title"/>
          </p:nvPr>
        </p:nvSpPr>
        <p:spPr/>
        <p:txBody>
          <a:bodyPr/>
          <a:lstStyle/>
          <a:p>
            <a:r>
              <a:rPr lang="en-IN" dirty="0"/>
              <a:t>Standing Position</a:t>
            </a:r>
          </a:p>
        </p:txBody>
      </p:sp>
      <p:sp>
        <p:nvSpPr>
          <p:cNvPr id="3" name="Content Placeholder 2"/>
          <p:cNvSpPr>
            <a:spLocks noGrp="1"/>
          </p:cNvSpPr>
          <p:nvPr>
            <p:ph idx="1"/>
          </p:nvPr>
        </p:nvSpPr>
        <p:spPr>
          <a:xfrm>
            <a:off x="838200" y="1690688"/>
            <a:ext cx="4726092" cy="5280660"/>
          </a:xfrm>
        </p:spPr>
        <p:txBody>
          <a:bodyPr/>
          <a:lstStyle/>
          <a:p>
            <a:r>
              <a:rPr lang="en-IN" dirty="0"/>
              <a:t>The whole body is supported or aligned by the smaller base and hence is the most difficult to adopt for a longer period</a:t>
            </a:r>
          </a:p>
          <a:p>
            <a:r>
              <a:rPr lang="en-IN" dirty="0"/>
              <a:t>Requires maximum coordinated muscle activity to maintain this posture</a:t>
            </a:r>
          </a:p>
        </p:txBody>
      </p:sp>
    </p:spTree>
    <p:extLst>
      <p:ext uri="{BB962C8B-B14F-4D97-AF65-F5344CB8AC3E}">
        <p14:creationId xmlns="" xmlns:p14="http://schemas.microsoft.com/office/powerpoint/2010/main" val="22628907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9839</TotalTime>
  <Words>1827</Words>
  <Application>Microsoft Macintosh PowerPoint</Application>
  <PresentationFormat>Custom</PresentationFormat>
  <Paragraphs>223</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Starting and Derived Positions</vt:lpstr>
      <vt:lpstr>Objectives </vt:lpstr>
      <vt:lpstr>Sherrington</vt:lpstr>
      <vt:lpstr>Starting Positions</vt:lpstr>
      <vt:lpstr>Derived Positions</vt:lpstr>
      <vt:lpstr>Need for deriving positions</vt:lpstr>
      <vt:lpstr>Fundamental/Starting Positions</vt:lpstr>
      <vt:lpstr>Types of Fundamental positions</vt:lpstr>
      <vt:lpstr>Standing Position</vt:lpstr>
      <vt:lpstr>Position</vt:lpstr>
      <vt:lpstr>Muscle Work </vt:lpstr>
      <vt:lpstr>Slide 12</vt:lpstr>
      <vt:lpstr>Slide 13</vt:lpstr>
      <vt:lpstr>Effects and Uses</vt:lpstr>
      <vt:lpstr>Slide 15</vt:lpstr>
      <vt:lpstr>SITTING</vt:lpstr>
      <vt:lpstr>MUSCLE WORK:</vt:lpstr>
      <vt:lpstr>EFFECTS AND USES:</vt:lpstr>
      <vt:lpstr>KNEELING</vt:lpstr>
      <vt:lpstr>MUSCLE WORK:</vt:lpstr>
      <vt:lpstr>EFFECTS AND USES:</vt:lpstr>
      <vt:lpstr>LYING</vt:lpstr>
      <vt:lpstr>MUSCLE WORK:</vt:lpstr>
      <vt:lpstr>EFFECTS AND USES:</vt:lpstr>
      <vt:lpstr>Slide 25</vt:lpstr>
      <vt:lpstr>Hanging</vt:lpstr>
      <vt:lpstr>Muscle Work </vt:lpstr>
      <vt:lpstr>Slide 28</vt:lpstr>
      <vt:lpstr>Effects and Uses</vt:lpstr>
      <vt:lpstr>Derived Positions</vt:lpstr>
      <vt:lpstr>Slide 31</vt:lpstr>
      <vt:lpstr>By alteration of Arms</vt:lpstr>
      <vt:lpstr>LOW WING STANDING</vt:lpstr>
      <vt:lpstr>BEND STANDING</vt:lpstr>
      <vt:lpstr>REACH STANDING</vt:lpstr>
      <vt:lpstr>YARD STANDING</vt:lpstr>
      <vt:lpstr>ACROSS BEND STANDING</vt:lpstr>
      <vt:lpstr>HEAD REST STANDING</vt:lpstr>
      <vt:lpstr>Slide 39</vt:lpstr>
      <vt:lpstr>STRETCH STANDING</vt:lpstr>
      <vt:lpstr>Slide 41</vt:lpstr>
      <vt:lpstr>Slide 42</vt:lpstr>
      <vt:lpstr>BY ALTERATION OF LEGS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Starting and Derived Positions</dc:title>
  <dc:creator>Preeti Ganachari</dc:creator>
  <cp:lastModifiedBy>DOSS PARKASH</cp:lastModifiedBy>
  <cp:revision>99</cp:revision>
  <dcterms:created xsi:type="dcterms:W3CDTF">2021-09-20T05:39:01Z</dcterms:created>
  <dcterms:modified xsi:type="dcterms:W3CDTF">2024-07-30T11:26:26Z</dcterms:modified>
</cp:coreProperties>
</file>